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38"/>
  </p:notesMasterIdLst>
  <p:sldIdLst>
    <p:sldId id="257" r:id="rId2"/>
    <p:sldId id="320" r:id="rId3"/>
    <p:sldId id="321" r:id="rId4"/>
    <p:sldId id="322" r:id="rId5"/>
    <p:sldId id="323" r:id="rId6"/>
    <p:sldId id="324" r:id="rId7"/>
    <p:sldId id="325" r:id="rId8"/>
    <p:sldId id="258" r:id="rId9"/>
    <p:sldId id="326" r:id="rId10"/>
    <p:sldId id="328" r:id="rId11"/>
    <p:sldId id="327" r:id="rId12"/>
    <p:sldId id="330" r:id="rId13"/>
    <p:sldId id="331" r:id="rId14"/>
    <p:sldId id="332" r:id="rId15"/>
    <p:sldId id="329" r:id="rId16"/>
    <p:sldId id="334" r:id="rId17"/>
    <p:sldId id="335" r:id="rId18"/>
    <p:sldId id="336" r:id="rId19"/>
    <p:sldId id="337" r:id="rId20"/>
    <p:sldId id="338" r:id="rId21"/>
    <p:sldId id="333" r:id="rId22"/>
    <p:sldId id="339" r:id="rId23"/>
    <p:sldId id="313" r:id="rId24"/>
    <p:sldId id="342" r:id="rId25"/>
    <p:sldId id="317" r:id="rId26"/>
    <p:sldId id="319" r:id="rId27"/>
    <p:sldId id="318" r:id="rId28"/>
    <p:sldId id="349" r:id="rId29"/>
    <p:sldId id="354" r:id="rId30"/>
    <p:sldId id="351" r:id="rId31"/>
    <p:sldId id="352" r:id="rId32"/>
    <p:sldId id="353" r:id="rId33"/>
    <p:sldId id="346" r:id="rId34"/>
    <p:sldId id="347" r:id="rId35"/>
    <p:sldId id="348" r:id="rId36"/>
    <p:sldId id="343" r:id="rId3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14A"/>
    <a:srgbClr val="000000"/>
    <a:srgbClr val="087595"/>
    <a:srgbClr val="376391"/>
    <a:srgbClr val="475483"/>
    <a:srgbClr val="1CB2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7"/>
    <p:restoredTop sz="71701" autoAdjust="0"/>
  </p:normalViewPr>
  <p:slideViewPr>
    <p:cSldViewPr snapToGrid="0">
      <p:cViewPr varScale="1">
        <p:scale>
          <a:sx n="85" d="100"/>
          <a:sy n="85" d="100"/>
        </p:scale>
        <p:origin x="1640" y="176"/>
      </p:cViewPr>
      <p:guideLst/>
    </p:cSldViewPr>
  </p:slideViewPr>
  <p:outlineViewPr>
    <p:cViewPr>
      <p:scale>
        <a:sx n="33" d="100"/>
        <a:sy n="33" d="100"/>
      </p:scale>
      <p:origin x="0" y="0"/>
    </p:cViewPr>
  </p:outlineViewPr>
  <p:notesTextViewPr>
    <p:cViewPr>
      <p:scale>
        <a:sx n="140" d="100"/>
        <a:sy n="140" d="100"/>
      </p:scale>
      <p:origin x="0" y="0"/>
    </p:cViewPr>
  </p:notesTextViewPr>
  <p:notesViewPr>
    <p:cSldViewPr snapToGrid="0">
      <p:cViewPr>
        <p:scale>
          <a:sx n="86" d="100"/>
          <a:sy n="86" d="100"/>
        </p:scale>
        <p:origin x="3872"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b="0" i="0">
                <a:latin typeface="Arial" panose="020B0604020202020204" pitchFamily="34" charset="0"/>
              </a:defRPr>
            </a:lvl1pPr>
          </a:lstStyle>
          <a:p>
            <a:fld id="{D95808B6-A62D-4FC1-9DD2-224C02F282CD}" type="datetimeFigureOut">
              <a:rPr lang="en-US" smtClean="0"/>
              <a:pPr/>
              <a:t>5/20/21</a:t>
            </a:fld>
            <a:endParaRPr lang="en-US" dirty="0"/>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b="0" i="0">
                <a:latin typeface="Arial" panose="020B0604020202020204" pitchFamily="34" charset="0"/>
              </a:defRPr>
            </a:lvl1pPr>
          </a:lstStyle>
          <a:p>
            <a:fld id="{2AF2A613-81F5-44E3-8EFD-9BD11148EB63}" type="slidenum">
              <a:rPr lang="en-US" smtClean="0"/>
              <a:pPr/>
              <a:t>‹#›</a:t>
            </a:fld>
            <a:endParaRPr lang="en-US" dirty="0"/>
          </a:p>
        </p:txBody>
      </p:sp>
    </p:spTree>
    <p:extLst>
      <p:ext uri="{BB962C8B-B14F-4D97-AF65-F5344CB8AC3E}">
        <p14:creationId xmlns:p14="http://schemas.microsoft.com/office/powerpoint/2010/main" val="4110403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pa.gov/environmentaljusti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7651" name="Rectangle 2"/>
          <p:cNvSpPr>
            <a:spLocks noGrp="1" noChangeArrowheads="1"/>
          </p:cNvSpPr>
          <p:nvPr>
            <p:ph type="body" idx="1"/>
          </p:nvPr>
        </p:nvSpPr>
        <p:spPr/>
        <p:txBody>
          <a:bodyPr/>
          <a:lstStyle/>
          <a:p>
            <a:pPr>
              <a:defRPr/>
            </a:pPr>
            <a:r>
              <a:rPr lang="en-US" sz="1100" dirty="0">
                <a:latin typeface="Arial" panose="020B0604020202020204" pitchFamily="34" charset="0"/>
                <a:ea typeface="ＭＳ Ｐゴシック" charset="-128"/>
                <a:cs typeface="Arial" panose="020B0604020202020204" pitchFamily="34" charset="0"/>
              </a:rPr>
              <a:t>Thank introducer, hosting organization (if not yours), and audience. </a:t>
            </a:r>
            <a:endParaRPr lang="en-US" sz="1100" i="1" dirty="0">
              <a:latin typeface="Arial" panose="020B0604020202020204" pitchFamily="34" charset="0"/>
              <a:ea typeface="ＭＳ Ｐゴシック" charset="-128"/>
              <a:cs typeface="Arial" panose="020B0604020202020204" pitchFamily="34" charset="0"/>
              <a:sym typeface="Arial" charset="0"/>
            </a:endParaRPr>
          </a:p>
          <a:p>
            <a:pPr>
              <a:defRPr/>
            </a:pPr>
            <a:r>
              <a:rPr lang="en-US" sz="1000" i="1" dirty="0">
                <a:latin typeface="Arial" panose="020B0604020202020204" pitchFamily="34" charset="0"/>
                <a:ea typeface="ＭＳ Ｐゴシック" charset="-128"/>
                <a:cs typeface="Arial" panose="020B0604020202020204" pitchFamily="34" charset="0"/>
                <a:sym typeface="Arial" charset="0"/>
              </a:rPr>
              <a:t>_______________________________________________________</a:t>
            </a:r>
          </a:p>
          <a:p>
            <a:pPr marL="469682">
              <a:defRPr/>
            </a:pPr>
            <a:r>
              <a:rPr lang="en-US" sz="1000" i="1" dirty="0">
                <a:latin typeface="Arial" panose="020B0604020202020204" pitchFamily="34" charset="0"/>
                <a:cs typeface="Arial" panose="020B0604020202020204" pitchFamily="34" charset="0"/>
                <a:sym typeface="Arial" charset="0"/>
              </a:rPr>
              <a:t>⃝ = Notes for presenter. </a:t>
            </a:r>
            <a:endParaRPr lang="en-US" sz="1000" b="0" i="1" dirty="0">
              <a:latin typeface="Arial" panose="020B0604020202020204" pitchFamily="34" charset="0"/>
              <a:ea typeface="+mn-ea"/>
              <a:cs typeface="Arial" panose="020B0604020202020204" pitchFamily="34" charset="0"/>
              <a:sym typeface="Arial" charset="0"/>
            </a:endParaRPr>
          </a:p>
          <a:p>
            <a:pPr marL="469682">
              <a:defRPr/>
            </a:pPr>
            <a:endParaRPr lang="en-US" sz="1000" b="0" i="1" dirty="0">
              <a:latin typeface="Arial" panose="020B0604020202020204" pitchFamily="34" charset="0"/>
              <a:ea typeface="+mn-ea"/>
              <a:cs typeface="Arial" panose="020B0604020202020204" pitchFamily="34" charset="0"/>
              <a:sym typeface="Arial" charset="0"/>
            </a:endParaRPr>
          </a:p>
          <a:p>
            <a:pPr marL="469682">
              <a:defRPr/>
            </a:pPr>
            <a:r>
              <a:rPr lang="en-US" sz="1000" b="1" dirty="0">
                <a:latin typeface="Arial" panose="020B0604020202020204" pitchFamily="34" charset="0"/>
                <a:ea typeface="ＭＳ Ｐゴシック" charset="-128"/>
                <a:cs typeface="Arial" panose="020B0604020202020204" pitchFamily="34" charset="0"/>
              </a:rPr>
              <a:t>↘↘↘</a:t>
            </a:r>
            <a:r>
              <a:rPr lang="en-US" sz="1000" i="1" dirty="0">
                <a:latin typeface="Arial" panose="020B0604020202020204" pitchFamily="34" charset="0"/>
                <a:ea typeface="ＭＳ Ｐゴシック" charset="-128"/>
                <a:cs typeface="Arial" panose="020B0604020202020204" pitchFamily="34" charset="0"/>
              </a:rPr>
              <a:t> = </a:t>
            </a:r>
            <a:r>
              <a:rPr lang="en-US" sz="1000" i="1" dirty="0">
                <a:latin typeface="Arial" panose="020B0604020202020204" pitchFamily="34" charset="0"/>
                <a:cs typeface="Arial" panose="020B0604020202020204" pitchFamily="34" charset="0"/>
                <a:sym typeface="Arial" charset="0"/>
              </a:rPr>
              <a:t>More detailed/background information for the presenter (may be of interest to some audiences or useful in response to some questions) and sources.</a:t>
            </a:r>
          </a:p>
          <a:p>
            <a:pPr>
              <a:defRPr/>
            </a:pPr>
            <a:r>
              <a:rPr lang="en-US" sz="1000" i="1" dirty="0">
                <a:latin typeface="Arial" panose="020B0604020202020204" pitchFamily="34" charset="0"/>
                <a:ea typeface="ＭＳ Ｐゴシック" charset="-128"/>
                <a:cs typeface="Arial" panose="020B0604020202020204" pitchFamily="34" charset="0"/>
                <a:sym typeface="Arial" charset="0"/>
              </a:rPr>
              <a:t>_______________________________________________________</a:t>
            </a:r>
          </a:p>
          <a:p>
            <a:pPr>
              <a:defRPr/>
            </a:pPr>
            <a:r>
              <a:rPr lang="en-US" sz="1000" i="1" dirty="0">
                <a:latin typeface="Arial" panose="020B0604020202020204" pitchFamily="34" charset="0"/>
                <a:cs typeface="Arial" panose="020B0604020202020204" pitchFamily="34" charset="0"/>
                <a:sym typeface="Arial" charset="0"/>
              </a:rPr>
              <a:t>	</a:t>
            </a:r>
            <a:endParaRPr lang="en-US" altLang="en-US" sz="1100" i="1" dirty="0">
              <a:latin typeface="Arial" panose="020B0604020202020204" pitchFamily="34" charset="0"/>
              <a:ea typeface="ＭＳ Ｐゴシック"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i="1" dirty="0">
                <a:ea typeface="ＭＳ Ｐゴシック" charset="-128"/>
              </a:rPr>
              <a:t>⃝ Presenter: This is an overview presentation with optional, additional slides on technology solutions and IdleBox set after the final slide. In this first slide, </a:t>
            </a:r>
            <a:r>
              <a:rPr lang="en-US" altLang="en-US" sz="1100" b="0" i="1" kern="1200" dirty="0">
                <a:solidFill>
                  <a:schemeClr val="tx1"/>
                </a:solidFill>
                <a:effectLst/>
                <a:latin typeface="Arial" panose="020B0604020202020204" pitchFamily="34" charset="0"/>
                <a:ea typeface="+mn-ea"/>
                <a:cs typeface="+mn-cs"/>
              </a:rPr>
              <a:t>y</a:t>
            </a:r>
            <a:r>
              <a:rPr lang="en-US" sz="1100" b="0" i="1" kern="1200" dirty="0">
                <a:solidFill>
                  <a:schemeClr val="tx1"/>
                </a:solidFill>
                <a:effectLst/>
                <a:latin typeface="Arial" panose="020B0604020202020204" pitchFamily="34" charset="0"/>
                <a:ea typeface="+mn-ea"/>
                <a:cs typeface="+mn-cs"/>
              </a:rPr>
              <a:t>ou may choose to place your organization’s logo in the bubble to the upper right of the Clean Cities logo. </a:t>
            </a:r>
            <a:r>
              <a:rPr lang="en-US" altLang="en-US" sz="1100" i="1" dirty="0">
                <a:ea typeface="ＭＳ Ｐゴシック" charset="-128"/>
              </a:rPr>
              <a:t>Modify the presentation to accommodate variations in time allotted and anticipated audience interests and knowledge level. At the presentation event, consider distributing some of these IdleBox materials:</a:t>
            </a:r>
          </a:p>
          <a:p>
            <a:pPr marL="172513" indent="-172513">
              <a:buFont typeface="Arial" panose="020B0604020202020204" pitchFamily="34" charset="0"/>
              <a:buChar char="•"/>
              <a:defRPr/>
            </a:pPr>
            <a:endParaRPr lang="en-US" altLang="en-US" sz="800" i="1" dirty="0">
              <a:ea typeface="ＭＳ Ｐゴシック" charset="-128"/>
            </a:endParaRPr>
          </a:p>
          <a:p>
            <a:pPr marL="172513" indent="-172513">
              <a:buFont typeface="Arial" panose="020B0604020202020204" pitchFamily="34" charset="0"/>
              <a:buChar char="•"/>
              <a:defRPr/>
            </a:pPr>
            <a:r>
              <a:rPr lang="en-US" altLang="en-US" sz="750" i="1" dirty="0">
                <a:ea typeface="ＭＳ Ｐゴシック" charset="-128"/>
              </a:rPr>
              <a:t>The tip sheet (https://cleancities.energy.gov/files/pdfs/idlebox_tip_sheet.pdf)</a:t>
            </a:r>
          </a:p>
          <a:p>
            <a:pPr marL="172513" indent="-172513">
              <a:buFont typeface="Arial" panose="020B0604020202020204" pitchFamily="34" charset="0"/>
              <a:buChar char="•"/>
              <a:defRPr/>
            </a:pPr>
            <a:r>
              <a:rPr lang="en-US" altLang="en-US" sz="750" i="1" dirty="0">
                <a:ea typeface="ＭＳ Ｐゴシック" charset="-128"/>
              </a:rPr>
              <a:t>Stickers (downloaded and printed from https://cleancities.energy.gov/files/images/idlebox_sticker.jpg or ordered from NREL for Clean Cities coordinators)</a:t>
            </a:r>
          </a:p>
          <a:p>
            <a:pPr marL="172513" indent="-172513">
              <a:buFont typeface="Arial" panose="020B0604020202020204" pitchFamily="34" charset="0"/>
              <a:buChar char="•"/>
              <a:defRPr/>
            </a:pPr>
            <a:r>
              <a:rPr lang="en-US" altLang="en-US" sz="750" i="1" dirty="0">
                <a:latin typeface="Arial" panose="020B0604020202020204" pitchFamily="34" charset="0"/>
                <a:ea typeface="ＭＳ Ｐゴシック" charset="-128"/>
                <a:cs typeface="Arial" panose="020B0604020202020204" pitchFamily="34" charset="0"/>
              </a:rPr>
              <a:t>Bookmarks (https://cleancities.energy.gov/files/docs/template_idle_free_cards.doc)</a:t>
            </a:r>
          </a:p>
          <a:p>
            <a:pPr marL="172513" indent="-172513">
              <a:buFont typeface="Arial" panose="020B0604020202020204" pitchFamily="34" charset="0"/>
              <a:buChar char="•"/>
              <a:defRPr/>
            </a:pPr>
            <a:r>
              <a:rPr lang="en-US" altLang="en-US" sz="750" i="1" dirty="0">
                <a:latin typeface="Arial" panose="020B0604020202020204" pitchFamily="34" charset="0"/>
                <a:ea typeface="ＭＳ Ｐゴシック" charset="-128"/>
                <a:cs typeface="Arial" panose="020B0604020202020204" pitchFamily="34" charset="0"/>
              </a:rPr>
              <a:t>Fact cards/bookmarks (https://cleancities.energy.gov/files/pdfs/idle_free_cards.pdf)</a:t>
            </a:r>
          </a:p>
          <a:p>
            <a:pPr marL="172513" indent="-172513">
              <a:buFont typeface="Arial" panose="020B0604020202020204" pitchFamily="34" charset="0"/>
              <a:buChar char="•"/>
              <a:defRPr/>
            </a:pPr>
            <a:r>
              <a:rPr lang="en-US" altLang="en-US" sz="750" i="1" dirty="0">
                <a:latin typeface="Arial" panose="020B0604020202020204" pitchFamily="34" charset="0"/>
                <a:ea typeface="ＭＳ Ｐゴシック" charset="-128"/>
                <a:cs typeface="Arial" panose="020B0604020202020204" pitchFamily="34" charset="0"/>
              </a:rPr>
              <a:t>Fact sheet “Idling Reduction for Personal Vehicles” (https://afdc.energy.gov/files/u/publication/idling_personal_vehicles.pdf)</a:t>
            </a:r>
          </a:p>
          <a:p>
            <a:pPr marL="172513" indent="-172513">
              <a:buFont typeface="Arial" panose="020B0604020202020204" pitchFamily="34" charset="0"/>
              <a:buChar char="•"/>
              <a:defRPr/>
            </a:pPr>
            <a:r>
              <a:rPr lang="en-US" altLang="en-US" sz="750" i="1" dirty="0">
                <a:latin typeface="Arial" panose="020B0604020202020204" pitchFamily="34" charset="0"/>
                <a:ea typeface="ＭＳ Ｐゴシック" charset="-128"/>
                <a:cs typeface="Arial" panose="020B0604020202020204" pitchFamily="34" charset="0"/>
              </a:rPr>
              <a:t>Fact sheet “</a:t>
            </a:r>
            <a:r>
              <a:rPr lang="en-US" sz="750" b="0" i="1" kern="1200" dirty="0">
                <a:solidFill>
                  <a:schemeClr val="tx1"/>
                </a:solidFill>
                <a:effectLst/>
                <a:latin typeface="Arial" panose="020B0604020202020204" pitchFamily="34" charset="0"/>
                <a:ea typeface="+mn-ea"/>
                <a:cs typeface="Arial" panose="020B0604020202020204" pitchFamily="34" charset="0"/>
              </a:rPr>
              <a:t>Idling Reduction for Emergency and Other Service Vehicles”</a:t>
            </a:r>
            <a:r>
              <a:rPr lang="en-US" sz="750" b="0" i="1" kern="1200" dirty="0">
                <a:solidFill>
                  <a:schemeClr val="tx1"/>
                </a:solidFill>
                <a:effectLst/>
                <a:latin typeface="Arial" panose="020B0604020202020204" pitchFamily="34" charset="0"/>
                <a:ea typeface="ＭＳ Ｐゴシック" charset="-128"/>
                <a:cs typeface="Arial" panose="020B0604020202020204" pitchFamily="34" charset="0"/>
              </a:rPr>
              <a:t> (</a:t>
            </a:r>
            <a:r>
              <a:rPr lang="en-US" altLang="en-US" sz="750" i="1" dirty="0">
                <a:latin typeface="Arial" panose="020B0604020202020204" pitchFamily="34" charset="0"/>
                <a:ea typeface="ＭＳ Ｐゴシック" charset="-128"/>
                <a:cs typeface="Arial" panose="020B0604020202020204" pitchFamily="34" charset="0"/>
              </a:rPr>
              <a:t>https://afdc.energy.gov/files/u/publication/idling_emergency-service_vehicles.pdf)</a:t>
            </a:r>
          </a:p>
          <a:p>
            <a:pPr marL="172513" indent="-172513">
              <a:buFont typeface="Arial" panose="020B0604020202020204" pitchFamily="34" charset="0"/>
              <a:buChar char="•"/>
              <a:defRPr/>
            </a:pPr>
            <a:r>
              <a:rPr lang="en-US" altLang="en-US" sz="750" i="1" dirty="0">
                <a:ea typeface="ＭＳ Ｐゴシック" charset="-128"/>
              </a:rPr>
              <a:t>The idling savings calculator (https://www.anl.gov/es/reference/vehicle-idle-reduction-savings-worksheet-pdf)</a:t>
            </a:r>
          </a:p>
          <a:p>
            <a:pPr marL="172513" marR="0" lvl="0" indent="-172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750" i="1" dirty="0">
                <a:ea typeface="ＭＳ Ｐゴシック" charset="-128"/>
              </a:rPr>
              <a:t>Technology solutions table (https://www.anl.gov/es/reference/idling-reduction-technology-solutions-for-class-18-vehicles</a:t>
            </a:r>
            <a:r>
              <a:rPr lang="en-US" sz="750" b="0" i="1" dirty="0">
                <a:solidFill>
                  <a:schemeClr val="accent5">
                    <a:lumMod val="50000"/>
                  </a:schemeClr>
                </a:solidFill>
                <a:latin typeface="Arial" panose="020B0604020202020204" pitchFamily="34" charset="0"/>
                <a:cs typeface="Arial" panose="020B0604020202020204" pitchFamily="34" charset="0"/>
              </a:rPr>
              <a:t>)</a:t>
            </a:r>
            <a:endParaRPr lang="en-US" altLang="en-US" sz="750" b="1" i="1" dirty="0">
              <a:ea typeface="ＭＳ Ｐゴシック" charset="-128"/>
            </a:endParaRPr>
          </a:p>
          <a:p>
            <a:pPr marL="109833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800" i="0" dirty="0">
              <a:latin typeface="Arial" panose="020B0604020202020204" pitchFamily="34" charset="0"/>
              <a:ea typeface="ＭＳ Ｐゴシック" charset="-128"/>
              <a:cs typeface="Arial" panose="020B0604020202020204" pitchFamily="34" charset="0"/>
            </a:endParaRPr>
          </a:p>
          <a:p>
            <a:pPr marL="469682">
              <a:defRPr/>
            </a:pPr>
            <a:endParaRPr lang="en-US" sz="1000" i="1" dirty="0"/>
          </a:p>
        </p:txBody>
      </p:sp>
    </p:spTree>
    <p:extLst>
      <p:ext uri="{BB962C8B-B14F-4D97-AF65-F5344CB8AC3E}">
        <p14:creationId xmlns:p14="http://schemas.microsoft.com/office/powerpoint/2010/main" val="151349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9363" rtl="0" eaLnBrk="1" fontAlgn="auto" latinLnBrk="0" hangingPunct="1">
              <a:lnSpc>
                <a:spcPct val="100000"/>
              </a:lnSpc>
              <a:spcBef>
                <a:spcPts val="0"/>
              </a:spcBef>
              <a:spcAft>
                <a:spcPts val="0"/>
              </a:spcAft>
              <a:buClrTx/>
              <a:buSzTx/>
              <a:buFontTx/>
              <a:buNone/>
              <a:tabLst/>
              <a:defRPr/>
            </a:pPr>
            <a:r>
              <a:rPr lang="en-US" sz="1100" dirty="0">
                <a:ea typeface="Arial Narrow Bold" charset="0"/>
                <a:cs typeface="Arial" panose="020B0604020202020204" pitchFamily="34" charset="0"/>
                <a:sym typeface="Arial Narrow Bold" charset="0"/>
              </a:rPr>
              <a:t>I</a:t>
            </a:r>
            <a:r>
              <a:rPr lang="en-US" sz="1100" dirty="0">
                <a:latin typeface="Arial" panose="020B0604020202020204" pitchFamily="34" charset="0"/>
                <a:ea typeface="Arial Narrow Bold" charset="0"/>
                <a:cs typeface="Arial" panose="020B0604020202020204" pitchFamily="34" charset="0"/>
                <a:sym typeface="Arial Narrow Bold" charset="0"/>
              </a:rPr>
              <a:t>dling a car wastes from 0.2 to 0.5 gallons of fuel per hour</a:t>
            </a:r>
            <a:r>
              <a:rPr lang="en-US" sz="1100" i="0" dirty="0">
                <a:latin typeface="Arial" panose="020B0604020202020204" pitchFamily="34" charset="0"/>
                <a:ea typeface="Arial Narrow Bold" charset="0"/>
                <a:cs typeface="Arial" panose="020B0604020202020204" pitchFamily="34" charset="0"/>
                <a:sym typeface="Arial Narrow Bold" charset="0"/>
              </a:rPr>
              <a:t>, </a:t>
            </a:r>
            <a:r>
              <a:rPr lang="en-US" sz="1100" b="0" i="0" dirty="0">
                <a:solidFill>
                  <a:schemeClr val="tx1">
                    <a:lumMod val="95000"/>
                    <a:lumOff val="5000"/>
                  </a:schemeClr>
                </a:solidFill>
                <a:latin typeface="Arial" panose="020B0604020202020204" pitchFamily="34" charset="0"/>
                <a:ea typeface="ＭＳ Ｐゴシック" charset="-128"/>
                <a:cs typeface="Arial" panose="020B0604020202020204" pitchFamily="34" charset="0"/>
                <a:sym typeface="Arial Narrow Bold" charset="0"/>
              </a:rPr>
              <a:t>d</a:t>
            </a:r>
            <a:r>
              <a:rPr lang="en-US" sz="1100" b="0" i="0"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epending on what accessories, such as HVAC, the driver’s running.</a:t>
            </a:r>
          </a:p>
          <a:p>
            <a:pPr marL="0" marR="0" lvl="0" indent="0" algn="l" defTabSz="939363" rtl="0" eaLnBrk="1" fontAlgn="auto" latinLnBrk="0" hangingPunct="1">
              <a:lnSpc>
                <a:spcPct val="100000"/>
              </a:lnSpc>
              <a:spcBef>
                <a:spcPts val="0"/>
              </a:spcBef>
              <a:spcAft>
                <a:spcPts val="0"/>
              </a:spcAft>
              <a:buClrTx/>
              <a:buSzTx/>
              <a:buFontTx/>
              <a:buNone/>
              <a:tabLst/>
              <a:defRPr/>
            </a:pPr>
            <a:endParaRPr lang="en-US" sz="1100" b="0" i="0" dirty="0">
              <a:solidFill>
                <a:schemeClr val="tx1">
                  <a:lumMod val="95000"/>
                  <a:lumOff val="5000"/>
                </a:schemeClr>
              </a:solidFill>
              <a:latin typeface="Arial" panose="020B0604020202020204" pitchFamily="34" charset="0"/>
              <a:ea typeface="ＭＳ Ｐゴシック" charset="-128"/>
              <a:cs typeface="Arial" panose="020B0604020202020204" pitchFamily="34" charset="0"/>
            </a:endParaRPr>
          </a:p>
          <a:p>
            <a:pPr marL="0" marR="0" lvl="0" indent="0" algn="l" defTabSz="939363"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ea typeface="Arial Narrow Bold" charset="0"/>
                <a:cs typeface="Arial" panose="020B0604020202020204" pitchFamily="34" charset="0"/>
                <a:sym typeface="Arial Narrow Bold" charset="0"/>
              </a:rPr>
              <a:t>Idling a medium-duty truck wastes about half a gallon of fuel per hour.</a:t>
            </a:r>
            <a:endParaRPr lang="en-US" sz="1100" b="0" i="0" dirty="0">
              <a:solidFill>
                <a:schemeClr val="tx1">
                  <a:lumMod val="95000"/>
                  <a:lumOff val="5000"/>
                </a:schemeClr>
              </a:solidFill>
              <a:latin typeface="Arial" panose="020B0604020202020204" pitchFamily="34" charset="0"/>
              <a:ea typeface="ＭＳ Ｐゴシック" charset="-128"/>
              <a:cs typeface="Arial" panose="020B0604020202020204" pitchFamily="34" charset="0"/>
            </a:endParaRPr>
          </a:p>
          <a:p>
            <a:pPr marL="0" marR="0" lvl="0" indent="0" algn="l" defTabSz="939363" rtl="0" eaLnBrk="1" fontAlgn="auto" latinLnBrk="0" hangingPunct="1">
              <a:lnSpc>
                <a:spcPct val="100000"/>
              </a:lnSpc>
              <a:spcBef>
                <a:spcPts val="0"/>
              </a:spcBef>
              <a:spcAft>
                <a:spcPts val="0"/>
              </a:spcAft>
              <a:buClrTx/>
              <a:buSzTx/>
              <a:buFontTx/>
              <a:buNone/>
              <a:tabLst/>
              <a:defRPr/>
            </a:pPr>
            <a:endParaRPr lang="en-US" sz="1100" b="0" i="0" dirty="0">
              <a:solidFill>
                <a:schemeClr val="tx1">
                  <a:lumMod val="95000"/>
                  <a:lumOff val="5000"/>
                </a:schemeClr>
              </a:solidFill>
              <a:latin typeface="Arial" panose="020B0604020202020204" pitchFamily="34" charset="0"/>
              <a:ea typeface="ＭＳ Ｐゴシック" charset="-128"/>
              <a:cs typeface="Arial" panose="020B0604020202020204" pitchFamily="34" charset="0"/>
            </a:endParaRPr>
          </a:p>
          <a:p>
            <a:pPr marL="0" marR="0" lvl="0" indent="0" algn="l" defTabSz="939363"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sym typeface="Helvetica" panose="020B0604020202020204" pitchFamily="34" charset="0"/>
              </a:rPr>
              <a:t>Engine </a:t>
            </a:r>
            <a:r>
              <a:rPr lang="en-US" sz="1100" dirty="0">
                <a:latin typeface="Arial" panose="020B0604020202020204" pitchFamily="34" charset="0"/>
                <a:ea typeface="Arial Narrow Bold" charset="0"/>
                <a:cs typeface="Arial" panose="020B0604020202020204" pitchFamily="34" charset="0"/>
                <a:sym typeface="Arial Narrow Bold" charset="0"/>
              </a:rPr>
              <a:t>idling can increase vehicle maintenance costs and shorten engine life. </a:t>
            </a:r>
          </a:p>
          <a:p>
            <a:pPr marL="0" marR="0" lvl="0" indent="0" algn="l" defTabSz="939363"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ea typeface="Arial Narrow Bold" charset="0"/>
              <a:cs typeface="Arial" panose="020B0604020202020204" pitchFamily="34" charset="0"/>
              <a:sym typeface="Arial Narrow Bold" charset="0"/>
            </a:endParaRPr>
          </a:p>
          <a:p>
            <a:pPr marL="0" marR="0" lvl="0" indent="0" algn="l" defTabSz="939363"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ea typeface="Arial Narrow Bold" charset="0"/>
                <a:cs typeface="Arial" panose="020B0604020202020204" pitchFamily="34" charset="0"/>
                <a:sym typeface="Arial Narrow Bold" charset="0"/>
              </a:rPr>
              <a:t>Id</a:t>
            </a:r>
            <a:r>
              <a:rPr lang="en-US" sz="1100" b="0" dirty="0">
                <a:latin typeface="Arial" panose="020B0604020202020204" pitchFamily="34" charset="0"/>
                <a:ea typeface="Arial Narrow Bold" charset="0"/>
                <a:cs typeface="Arial" panose="020B0604020202020204" pitchFamily="34" charset="0"/>
                <a:sym typeface="Arial Narrow Bold" charset="0"/>
              </a:rPr>
              <a:t>ling in the U.S. uses more than 6 billion gallons of fuel at a cost of more than $15 billion </a:t>
            </a:r>
            <a:r>
              <a:rPr lang="en-US" sz="1100" b="0" i="1" dirty="0">
                <a:latin typeface="Arial" panose="020B0604020202020204" pitchFamily="34" charset="0"/>
                <a:ea typeface="Arial Narrow Bold" charset="0"/>
                <a:cs typeface="Arial" panose="020B0604020202020204" pitchFamily="34" charset="0"/>
                <a:sym typeface="Arial Narrow Bold" charset="0"/>
              </a:rPr>
              <a:t>each year</a:t>
            </a:r>
            <a:r>
              <a:rPr lang="en-US" sz="1100" b="0" dirty="0">
                <a:latin typeface="Arial" panose="020B0604020202020204" pitchFamily="34" charset="0"/>
                <a:ea typeface="Arial Narrow Bold" charset="0"/>
                <a:cs typeface="Arial" panose="020B0604020202020204" pitchFamily="34" charset="0"/>
                <a:sym typeface="Arial Narrow Bold" charset="0"/>
              </a:rPr>
              <a:t>.</a:t>
            </a:r>
          </a:p>
          <a:p>
            <a:pPr marL="0" marR="0" lvl="0" indent="0" algn="l" defTabSz="939363"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ea typeface="Arial Narrow Bold" charset="0"/>
              <a:cs typeface="Arial" panose="020B0604020202020204" pitchFamily="34" charset="0"/>
              <a:sym typeface="Arial Narrow Bold" charset="0"/>
            </a:endParaRPr>
          </a:p>
          <a:p>
            <a:pPr marL="0" marR="0" lvl="0" indent="0" algn="l" defTabSz="939363"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a:t>
            </a:r>
            <a:r>
              <a:rPr lang="en-US" sz="900" b="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a:t>
            </a:r>
            <a:r>
              <a:rPr lang="en-US" sz="90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a:t>
            </a:r>
            <a:r>
              <a:rPr lang="en-US" sz="900" b="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$15 billion when fuel is $2.50/gallon, $18 billion when fuel is $3.00/gallon.</a:t>
            </a:r>
            <a:r>
              <a:rPr lang="en-US" sz="900" i="1" dirty="0">
                <a:latin typeface="Arial" pitchFamily="34" charset="0"/>
                <a:cs typeface="Arial" pitchFamily="34" charset="0"/>
                <a:sym typeface="Helvetica" charset="0"/>
              </a:rPr>
              <a:t>	</a:t>
            </a:r>
            <a:endParaRPr lang="en-US" altLang="en-US" sz="9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marL="0" marR="0" lvl="0" indent="0" algn="l" defTabSz="939363"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ea typeface="Arial Narrow Bold" charset="0"/>
              <a:cs typeface="Arial" panose="020B0604020202020204" pitchFamily="34" charset="0"/>
              <a:sym typeface="Arial Narrow Bold" charset="0"/>
            </a:endParaRPr>
          </a:p>
          <a:p>
            <a:pPr defTabSz="939363">
              <a:defRPr/>
            </a:pPr>
            <a:r>
              <a:rPr lang="en-US" altLang="en-US" sz="1100" dirty="0">
                <a:latin typeface="Arial" panose="020B0604020202020204" pitchFamily="34" charset="0"/>
                <a:cs typeface="Arial" panose="020B0604020202020204" pitchFamily="34" charset="0"/>
                <a:sym typeface="Helvetica" panose="020B0604020202020204" pitchFamily="34" charset="0"/>
              </a:rPr>
              <a:t>As you can see, idling has a lot of costs—from the costs of wasted fuel to increased maintenance required. For many trucks, maintenance intervals are set by </a:t>
            </a:r>
            <a:r>
              <a:rPr lang="en-US" altLang="en-US" sz="1100" i="1" dirty="0">
                <a:latin typeface="Arial" panose="020B0604020202020204" pitchFamily="34" charset="0"/>
                <a:cs typeface="Arial" panose="020B0604020202020204" pitchFamily="34" charset="0"/>
                <a:sym typeface="Helvetica" panose="020B0604020202020204" pitchFamily="34" charset="0"/>
              </a:rPr>
              <a:t>engine hours</a:t>
            </a:r>
            <a:r>
              <a:rPr lang="en-US" altLang="en-US" sz="1100" dirty="0">
                <a:latin typeface="Arial" panose="020B0604020202020204" pitchFamily="34" charset="0"/>
                <a:cs typeface="Arial" panose="020B0604020202020204" pitchFamily="34" charset="0"/>
                <a:sym typeface="Helvetica" panose="020B0604020202020204" pitchFamily="34" charset="0"/>
              </a:rPr>
              <a:t> rather than </a:t>
            </a:r>
            <a:r>
              <a:rPr lang="en-US" altLang="en-US" sz="1100" i="1" dirty="0">
                <a:latin typeface="Arial" panose="020B0604020202020204" pitchFamily="34" charset="0"/>
                <a:cs typeface="Arial" panose="020B0604020202020204" pitchFamily="34" charset="0"/>
                <a:sym typeface="Helvetica" panose="020B0604020202020204" pitchFamily="34" charset="0"/>
              </a:rPr>
              <a:t>miles driven</a:t>
            </a:r>
            <a:r>
              <a:rPr lang="en-US" altLang="en-US" sz="1100" dirty="0">
                <a:latin typeface="Arial" panose="020B0604020202020204" pitchFamily="34" charset="0"/>
                <a:cs typeface="Arial" panose="020B0604020202020204" pitchFamily="34" charset="0"/>
                <a:sym typeface="Helvetica" panose="020B0604020202020204" pitchFamily="34" charset="0"/>
              </a:rPr>
              <a:t>. Idling counts as engine hours.  </a:t>
            </a:r>
          </a:p>
          <a:p>
            <a:pPr defTabSz="939363">
              <a:defRPr/>
            </a:pPr>
            <a:endParaRPr lang="en-US" altLang="en-US" sz="1100" dirty="0">
              <a:latin typeface="Arial" panose="020B0604020202020204" pitchFamily="34" charset="0"/>
              <a:cs typeface="Arial" panose="020B0604020202020204" pitchFamily="34" charset="0"/>
              <a:sym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10</a:t>
            </a:fld>
            <a:endParaRPr lang="en-US" dirty="0"/>
          </a:p>
        </p:txBody>
      </p:sp>
    </p:spTree>
    <p:extLst>
      <p:ext uri="{BB962C8B-B14F-4D97-AF65-F5344CB8AC3E}">
        <p14:creationId xmlns:p14="http://schemas.microsoft.com/office/powerpoint/2010/main" val="394264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1100" dirty="0">
                <a:solidFill>
                  <a:schemeClr val="tx1">
                    <a:lumMod val="95000"/>
                    <a:lumOff val="5000"/>
                  </a:schemeClr>
                </a:solidFill>
                <a:latin typeface="Arial" panose="020B0604020202020204" pitchFamily="34" charset="0"/>
                <a:cs typeface="Arial" panose="020B0604020202020204" pitchFamily="34" charset="0"/>
                <a:sym typeface="Helvetica" charset="0"/>
              </a:rPr>
              <a:t>Here’s a scenario for what idling might cost a fleet of 10 medium-duty trucks when fuel is $2.50/gallon. Fuel burned during idl</a:t>
            </a:r>
            <a:r>
              <a:rPr lang="en-US" sz="1100" dirty="0">
                <a:solidFill>
                  <a:schemeClr val="tx1">
                    <a:lumMod val="95000"/>
                    <a:lumOff val="5000"/>
                  </a:schemeClr>
                </a:solidFill>
                <a:cs typeface="Arial" panose="020B0604020202020204" pitchFamily="34" charset="0"/>
                <a:sym typeface="Helvetica" charset="0"/>
              </a:rPr>
              <a:t>ing would cost the fleet more than $5,000 annually</a:t>
            </a:r>
            <a:endParaRPr lang="en-US" sz="1100" dirty="0">
              <a:solidFill>
                <a:schemeClr val="tx1">
                  <a:lumMod val="95000"/>
                  <a:lumOff val="5000"/>
                </a:schemeClr>
              </a:solidFill>
              <a:latin typeface="Arial" panose="020B0604020202020204" pitchFamily="34" charset="0"/>
              <a:cs typeface="Arial" panose="020B0604020202020204" pitchFamily="34" charset="0"/>
              <a:sym typeface="Helvetica" charset="0"/>
            </a:endParaRPr>
          </a:p>
          <a:p>
            <a:pPr eaLnBrk="1" hangingPunct="1">
              <a:defRPr/>
            </a:pPr>
            <a:endParaRPr lang="en-US" sz="1100" dirty="0">
              <a:solidFill>
                <a:schemeClr val="tx1">
                  <a:lumMod val="95000"/>
                  <a:lumOff val="5000"/>
                </a:schemeClr>
              </a:solidFill>
              <a:latin typeface="Arial" panose="020B0604020202020204" pitchFamily="34" charset="0"/>
              <a:cs typeface="Arial" panose="020B0604020202020204" pitchFamily="34" charset="0"/>
              <a:sym typeface="Helvetica" charset="0"/>
            </a:endParaRPr>
          </a:p>
          <a:p>
            <a:pPr eaLnBrk="1" hangingPunct="1">
              <a:defRPr/>
            </a:pPr>
            <a:r>
              <a:rPr lang="en-US" sz="1100" dirty="0">
                <a:solidFill>
                  <a:schemeClr val="tx1">
                    <a:lumMod val="95000"/>
                    <a:lumOff val="5000"/>
                  </a:schemeClr>
                </a:solidFill>
                <a:latin typeface="Arial" panose="020B0604020202020204" pitchFamily="34" charset="0"/>
                <a:cs typeface="Arial" panose="020B0604020202020204" pitchFamily="34" charset="0"/>
                <a:sym typeface="Helvetica" charset="0"/>
              </a:rPr>
              <a:t>	</a:t>
            </a:r>
            <a:r>
              <a:rPr lang="en-US" sz="800" b="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a:t>
            </a:r>
            <a:r>
              <a:rPr lang="en-US" sz="80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a:t>
            </a:r>
            <a:r>
              <a:rPr lang="en-US" sz="800" dirty="0">
                <a:solidFill>
                  <a:schemeClr val="tx1">
                    <a:lumMod val="95000"/>
                    <a:lumOff val="5000"/>
                  </a:schemeClr>
                </a:solidFill>
                <a:latin typeface="Arial" panose="020B0604020202020204" pitchFamily="34" charset="0"/>
                <a:cs typeface="Arial" panose="020B0604020202020204" pitchFamily="34" charset="0"/>
                <a:sym typeface="Helvetica" charset="0"/>
              </a:rPr>
              <a:t>Breakdown of “fuel is $2.50/gal scenario”</a:t>
            </a:r>
          </a:p>
          <a:p>
            <a:pPr marL="1733081" lvl="2" indent="-348999">
              <a:buClr>
                <a:srgbClr val="808080"/>
              </a:buClr>
              <a:buSzPct val="100000"/>
              <a:buFont typeface="Arial" pitchFamily="34" charset="0"/>
              <a:buChar char="•"/>
              <a:defRPr/>
            </a:pPr>
            <a:r>
              <a:rPr lang="en-US" sz="800" dirty="0">
                <a:solidFill>
                  <a:schemeClr val="tx1">
                    <a:lumMod val="95000"/>
                    <a:lumOff val="5000"/>
                  </a:schemeClr>
                </a:solidFill>
                <a:latin typeface="Arial" panose="020B0604020202020204" pitchFamily="34" charset="0"/>
                <a:ea typeface="Arial Narrow Bold" charset="0"/>
                <a:cs typeface="Arial" panose="020B0604020202020204" pitchFamily="34" charset="0"/>
                <a:sym typeface="Arial Narrow Bold" charset="0"/>
              </a:rPr>
              <a:t>One truck idling 100 minutes (1.6 hours) per day consumes ~0.83 gallons of fuel daily.</a:t>
            </a:r>
          </a:p>
          <a:p>
            <a:pPr marL="1733081" lvl="2" indent="-348999">
              <a:buClr>
                <a:srgbClr val="808080"/>
              </a:buClr>
              <a:buSzPct val="100000"/>
              <a:buFont typeface="Arial" pitchFamily="34" charset="0"/>
              <a:buChar char="•"/>
              <a:defRPr/>
            </a:pPr>
            <a:r>
              <a:rPr lang="en-US" sz="800" dirty="0">
                <a:solidFill>
                  <a:schemeClr val="tx1">
                    <a:lumMod val="95000"/>
                    <a:lumOff val="5000"/>
                  </a:schemeClr>
                </a:solidFill>
                <a:latin typeface="Arial" panose="020B0604020202020204" pitchFamily="34" charset="0"/>
                <a:ea typeface="Arial Narrow Bold" charset="0"/>
                <a:cs typeface="Arial" panose="020B0604020202020204" pitchFamily="34" charset="0"/>
                <a:sym typeface="Arial Narrow Bold" charset="0"/>
              </a:rPr>
              <a:t>~0.83 gallons means a daily fuel cost of $2.10 for one truck.</a:t>
            </a:r>
          </a:p>
          <a:p>
            <a:pPr marL="1733081" lvl="2" indent="-348999">
              <a:buClr>
                <a:srgbClr val="808080"/>
              </a:buClr>
              <a:buSzPct val="100000"/>
              <a:buFont typeface="Arial" pitchFamily="34" charset="0"/>
              <a:buChar char="•"/>
              <a:defRPr/>
            </a:pPr>
            <a:r>
              <a:rPr lang="en-US" sz="800" dirty="0">
                <a:solidFill>
                  <a:schemeClr val="tx1">
                    <a:lumMod val="95000"/>
                    <a:lumOff val="5000"/>
                  </a:schemeClr>
                </a:solidFill>
                <a:latin typeface="Arial" panose="020B0604020202020204" pitchFamily="34" charset="0"/>
                <a:ea typeface="Arial Narrow Bold" charset="0"/>
                <a:cs typeface="Arial" panose="020B0604020202020204" pitchFamily="34" charset="0"/>
                <a:sym typeface="Arial Narrow Bold" charset="0"/>
              </a:rPr>
              <a:t>For a 260-workday year, the annual cost of </a:t>
            </a:r>
            <a:r>
              <a:rPr lang="en-US" sz="800" i="1" dirty="0">
                <a:solidFill>
                  <a:schemeClr val="tx1">
                    <a:lumMod val="95000"/>
                    <a:lumOff val="5000"/>
                  </a:schemeClr>
                </a:solidFill>
                <a:latin typeface="Arial" panose="020B0604020202020204" pitchFamily="34" charset="0"/>
                <a:ea typeface="Arial Narrow Bold" charset="0"/>
                <a:cs typeface="Arial" panose="020B0604020202020204" pitchFamily="34" charset="0"/>
                <a:sym typeface="Arial Narrow Bold" charset="0"/>
              </a:rPr>
              <a:t>one</a:t>
            </a:r>
            <a:r>
              <a:rPr lang="en-US" sz="800" dirty="0">
                <a:solidFill>
                  <a:schemeClr val="tx1">
                    <a:lumMod val="95000"/>
                    <a:lumOff val="5000"/>
                  </a:schemeClr>
                </a:solidFill>
                <a:latin typeface="Arial" panose="020B0604020202020204" pitchFamily="34" charset="0"/>
                <a:ea typeface="Arial Narrow Bold" charset="0"/>
                <a:cs typeface="Arial" panose="020B0604020202020204" pitchFamily="34" charset="0"/>
                <a:sym typeface="Arial Narrow Bold" charset="0"/>
              </a:rPr>
              <a:t> truck’s idled fuel is $546; for ten trucks, $5,460.</a:t>
            </a:r>
          </a:p>
          <a:p>
            <a:pPr eaLnBrk="1" hangingPunct="1">
              <a:defRPr/>
            </a:pPr>
            <a:endParaRPr lang="en-US" sz="1100" dirty="0">
              <a:solidFill>
                <a:schemeClr val="tx1">
                  <a:lumMod val="95000"/>
                  <a:lumOff val="5000"/>
                </a:schemeClr>
              </a:solidFill>
              <a:latin typeface="Arial" panose="020B0604020202020204" pitchFamily="34" charset="0"/>
              <a:cs typeface="Arial" panose="020B0604020202020204" pitchFamily="34" charset="0"/>
              <a:sym typeface="Helvetica" charset="0"/>
            </a:endParaRPr>
          </a:p>
          <a:p>
            <a:pPr eaLnBrk="1" hangingPunct="1">
              <a:defRPr/>
            </a:pPr>
            <a:r>
              <a:rPr lang="en-US" sz="1100" dirty="0">
                <a:solidFill>
                  <a:schemeClr val="tx1">
                    <a:lumMod val="95000"/>
                    <a:lumOff val="5000"/>
                  </a:schemeClr>
                </a:solidFill>
                <a:latin typeface="Arial" panose="020B0604020202020204" pitchFamily="34" charset="0"/>
                <a:cs typeface="Arial" panose="020B0604020202020204" pitchFamily="34" charset="0"/>
                <a:sym typeface="Helvetica" charset="0"/>
              </a:rPr>
              <a:t>When fuel is $4.00/gallon, the annual cost of idled fuel increases to $8,630 for this fleet of 10 vehicles.</a:t>
            </a: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424457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Arial" panose="020B0604020202020204" pitchFamily="34" charset="0"/>
                <a:cs typeface="Arial" panose="020B0604020202020204" pitchFamily="34" charset="0"/>
              </a:rPr>
              <a:t>Engine idling pollutes the air. </a:t>
            </a:r>
          </a:p>
          <a:p>
            <a:endParaRPr lang="en-US" sz="1100" dirty="0">
              <a:latin typeface="Arial" panose="020B0604020202020204" pitchFamily="34" charset="0"/>
              <a:cs typeface="Arial" panose="020B0604020202020204" pitchFamily="34" charset="0"/>
            </a:endParaRPr>
          </a:p>
          <a:p>
            <a:r>
              <a:rPr lang="en-US" sz="800" i="1" dirty="0">
                <a:latin typeface="Arial" pitchFamily="34" charset="0"/>
                <a:cs typeface="Arial" pitchFamily="34" charset="0"/>
                <a:sym typeface="Helvetica" charset="0"/>
              </a:rPr>
              <a:t>Shutterstock 12004621</a:t>
            </a:r>
            <a:endParaRPr lang="en-US" sz="800" dirty="0"/>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1567912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05980"/>
            <a:ext cx="5661660" cy="4495145"/>
          </a:xfrm>
        </p:spPr>
        <p:txBody>
          <a:bodyPr/>
          <a:lstStyle/>
          <a:p>
            <a:r>
              <a:rPr lang="en-US" sz="1100" dirty="0">
                <a:latin typeface="Arial" panose="020B0604020202020204" pitchFamily="34" charset="0"/>
                <a:cs typeface="Arial" panose="020B0604020202020204" pitchFamily="34" charset="0"/>
              </a:rPr>
              <a:t>Here are the key pollution and climate-related impacts of idling.</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Nationally, about 28% of greenhouse gas emissions come from transportation.</a:t>
            </a:r>
          </a:p>
          <a:p>
            <a:endParaRPr lang="en-US" sz="800" dirty="0">
              <a:latin typeface="Arial" panose="020B0604020202020204" pitchFamily="34" charset="0"/>
              <a:cs typeface="Arial" panose="020B0604020202020204" pitchFamily="34" charset="0"/>
            </a:endParaRPr>
          </a:p>
          <a:p>
            <a:r>
              <a:rPr lang="en-US" altLang="en-US" sz="1100" i="1" dirty="0">
                <a:ea typeface="ＭＳ Ｐゴシック" charset="-128"/>
                <a:cs typeface="Arial" panose="020B0604020202020204" pitchFamily="34" charset="0"/>
              </a:rPr>
              <a:t>	</a:t>
            </a:r>
            <a:r>
              <a:rPr lang="en-US" altLang="en-US" sz="800" i="1" dirty="0">
                <a:ea typeface="ＭＳ Ｐゴシック" charset="-128"/>
              </a:rPr>
              <a:t>↘↘↘ </a:t>
            </a:r>
            <a:r>
              <a:rPr lang="en-US" sz="800" dirty="0">
                <a:latin typeface="Arial" panose="020B0604020202020204" pitchFamily="34" charset="0"/>
                <a:cs typeface="Arial" panose="020B0604020202020204" pitchFamily="34" charset="0"/>
              </a:rPr>
              <a:t>https://www.epa.gov/ghgemissions/sources-greenhouse-gas-emissions</a:t>
            </a:r>
          </a:p>
          <a:p>
            <a:endParaRPr lang="en-US" sz="8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Each gallon of fuel burned produces about 20 pounds of carbon dioxide, a greenhouse gas that contributes to climate change.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Motor vehicle emissions contribute to the formation of ground-level ozone, which damages air quality.</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altLang="en-US" sz="800" i="1" dirty="0">
                <a:ea typeface="ＭＳ Ｐゴシック" charset="-128"/>
              </a:rPr>
              <a:t> ↘↘↘  </a:t>
            </a:r>
            <a:r>
              <a:rPr lang="en-US" sz="800" dirty="0">
                <a:latin typeface="Arial" panose="020B0604020202020204" pitchFamily="34" charset="0"/>
                <a:cs typeface="Arial" panose="020B0604020202020204" pitchFamily="34" charset="0"/>
              </a:rPr>
              <a:t>Ozone is a “secondary pollutant” caused by emitted nitrogen oxides (NOx, pronounced “knocks”) and volatile organic compounds (VOCs, pronounced “vocks”) in the presence of sunlight.</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	</a:t>
            </a:r>
            <a:r>
              <a:rPr lang="en-US" altLang="en-US" sz="800" i="1" dirty="0">
                <a:ea typeface="ＭＳ Ｐゴシック" charset="-128"/>
              </a:rPr>
              <a:t> ↘↘↘ </a:t>
            </a:r>
            <a:r>
              <a:rPr lang="en-US" sz="800" dirty="0">
                <a:latin typeface="Arial" panose="020B0604020202020204" pitchFamily="34" charset="0"/>
                <a:cs typeface="Arial" panose="020B0604020202020204" pitchFamily="34" charset="0"/>
              </a:rPr>
              <a:t> In addition to nitrogen oxides, idling vehicles emit carbon monoxide (CO), sulphur oxides, and particulates (PM10 and PM2.5).</a:t>
            </a:r>
          </a:p>
          <a:p>
            <a:endParaRPr lang="en-US" sz="8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Poor air quality can have direct and indirect economic impacts. Cities or regions out of compliance—called “nonattainment”—with the U.S. Environmental Agency’s National Ambient Air Quality Standards (NAAQS, pronounced “Knacks”) may be seen as less attractive for potential economic development than locations in attainment. </a:t>
            </a:r>
          </a:p>
          <a:p>
            <a:endParaRPr lang="en-US" sz="7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altLang="en-US" sz="800" i="1" dirty="0">
                <a:ea typeface="ＭＳ Ｐゴシック" charset="-128"/>
              </a:rPr>
              <a:t>↘↘↘</a:t>
            </a:r>
            <a:r>
              <a:rPr lang="en-US" sz="800" dirty="0">
                <a:latin typeface="Arial" panose="020B0604020202020204" pitchFamily="34" charset="0"/>
                <a:cs typeface="Arial" panose="020B0604020202020204" pitchFamily="34" charset="0"/>
              </a:rPr>
              <a:t> NAAQS regulate six “criteria pollutants,” These include ozone, particulate matter, nitrogen oxides, sulfur oxides, carbon monoxide, and lead.  </a:t>
            </a:r>
          </a:p>
          <a:p>
            <a:endParaRPr lang="en-US" sz="8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These issues have led to many jurisdictions to pass laws restricting idling.</a:t>
            </a:r>
          </a:p>
          <a:p>
            <a:endParaRPr lang="en-US" sz="800" dirty="0">
              <a:latin typeface="Arial" panose="020B0604020202020204" pitchFamily="34" charset="0"/>
              <a:cs typeface="Arial" panose="020B0604020202020204" pitchFamily="34" charset="0"/>
            </a:endParaRPr>
          </a:p>
          <a:p>
            <a:r>
              <a:rPr lang="en-US" sz="900" i="1" dirty="0">
                <a:latin typeface="Arial" panose="020B0604020202020204" pitchFamily="34" charset="0"/>
                <a:cs typeface="Arial" panose="020B0604020202020204" pitchFamily="34" charset="0"/>
              </a:rPr>
              <a:t>Shutterstock 388630477 </a:t>
            </a:r>
          </a:p>
          <a:p>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13</a:t>
            </a:fld>
            <a:endParaRPr lang="en-US" dirty="0"/>
          </a:p>
        </p:txBody>
      </p:sp>
    </p:spTree>
    <p:extLst>
      <p:ext uri="{BB962C8B-B14F-4D97-AF65-F5344CB8AC3E}">
        <p14:creationId xmlns:p14="http://schemas.microsoft.com/office/powerpoint/2010/main" val="477377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All of these emissions mean health impacts.</a:t>
            </a:r>
          </a:p>
          <a:p>
            <a:endParaRPr lang="en-US" sz="11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US" sz="800" b="0" i="1" u="none" strike="noStrike" kern="1200" dirty="0">
                <a:solidFill>
                  <a:schemeClr val="tx1"/>
                </a:solidFill>
                <a:effectLst/>
                <a:latin typeface="Arial" panose="020B0604020202020204" pitchFamily="34" charset="0"/>
                <a:ea typeface="+mn-ea"/>
                <a:cs typeface="Arial" panose="020B0604020202020204" pitchFamily="34" charset="0"/>
              </a:rPr>
              <a:t>Shutterstock 777404392 </a:t>
            </a:r>
          </a:p>
          <a:p>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292377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808080"/>
              </a:buClr>
              <a:buSzPct val="100000"/>
              <a:defRPr/>
            </a:pPr>
            <a:r>
              <a:rPr lang="en-US" sz="1100" dirty="0">
                <a:solidFill>
                  <a:schemeClr val="tx1"/>
                </a:solidFill>
                <a:latin typeface="Arial" panose="020B0604020202020204" pitchFamily="34" charset="0"/>
                <a:ea typeface="Arial Narrow Bold" charset="0"/>
                <a:cs typeface="Arial" panose="020B0604020202020204" pitchFamily="34" charset="0"/>
                <a:sym typeface="Arial Narrow Bold" charset="0"/>
              </a:rPr>
              <a:t>Tailpipe emissions can have real-time health impacts.</a:t>
            </a:r>
          </a:p>
          <a:p>
            <a:pPr>
              <a:buClr>
                <a:srgbClr val="808080"/>
              </a:buClr>
              <a:buSzPct val="100000"/>
              <a:defRPr/>
            </a:pPr>
            <a:endParaRPr lang="en-US" sz="1100" b="1" dirty="0">
              <a:ea typeface="Arial Narrow Bold" charset="0"/>
              <a:cs typeface="Arial" panose="020B0604020202020204" pitchFamily="34" charset="0"/>
              <a:sym typeface="Arial Narrow Bold" charset="0"/>
            </a:endParaRPr>
          </a:p>
          <a:p>
            <a:pPr marL="171450" indent="-171450">
              <a:buClr>
                <a:srgbClr val="808080"/>
              </a:buClr>
              <a:buSzPct val="100000"/>
              <a:buFont typeface="Arial" panose="020B0604020202020204" pitchFamily="34" charset="0"/>
              <a:buChar char="•"/>
              <a:defRPr/>
            </a:pPr>
            <a:r>
              <a:rPr lang="en-US" sz="1100" b="1" dirty="0">
                <a:solidFill>
                  <a:schemeClr val="tx1"/>
                </a:solidFill>
                <a:latin typeface="Arial" panose="020B0604020202020204" pitchFamily="34" charset="0"/>
                <a:ea typeface="Arial Narrow Bold" charset="0"/>
                <a:cs typeface="Arial" panose="020B0604020202020204" pitchFamily="34" charset="0"/>
                <a:sym typeface="Arial Narrow Bold" charset="0"/>
              </a:rPr>
              <a:t>Particulate matter </a:t>
            </a:r>
            <a:r>
              <a:rPr lang="en-US" sz="1100" dirty="0">
                <a:solidFill>
                  <a:schemeClr val="tx1"/>
                </a:solidFill>
                <a:latin typeface="Arial" panose="020B0604020202020204" pitchFamily="34" charset="0"/>
                <a:ea typeface="Arial Narrow Bold" charset="0"/>
                <a:cs typeface="Arial" panose="020B0604020202020204" pitchFamily="34" charset="0"/>
                <a:sym typeface="Arial Narrow Bold" charset="0"/>
              </a:rPr>
              <a:t>irritates the eyes, nose, throat, and lungs, contributing to respiratory and cardiovascular illnesses. </a:t>
            </a:r>
          </a:p>
          <a:p>
            <a:pPr marL="171450" indent="-171450">
              <a:buClr>
                <a:srgbClr val="808080"/>
              </a:buClr>
              <a:buSzPct val="100000"/>
              <a:buFont typeface="Arial" panose="020B0604020202020204" pitchFamily="34" charset="0"/>
              <a:buChar char="•"/>
              <a:defRPr/>
            </a:pPr>
            <a:endParaRPr lang="en-US" sz="1100" dirty="0">
              <a:ea typeface="Arial Narrow Bold" charset="0"/>
              <a:cs typeface="Arial" panose="020B0604020202020204" pitchFamily="34" charset="0"/>
              <a:sym typeface="Arial Narrow Bold" charset="0"/>
            </a:endParaRPr>
          </a:p>
          <a:p>
            <a:pPr marL="628650" lvl="1" indent="-171450">
              <a:buClr>
                <a:srgbClr val="808080"/>
              </a:buClr>
              <a:buSzPct val="100000"/>
              <a:buFont typeface="Arial" panose="020B0604020202020204" pitchFamily="34" charset="0"/>
              <a:buChar char="•"/>
              <a:defRPr/>
            </a:pPr>
            <a:r>
              <a:rPr lang="en-US" sz="800" b="1" dirty="0">
                <a:ea typeface="ＭＳ Ｐゴシック" charset="-128"/>
                <a:cs typeface="Arial" panose="020B0604020202020204" pitchFamily="34" charset="0"/>
              </a:rPr>
              <a:t>↘↘↘ </a:t>
            </a:r>
            <a:r>
              <a:rPr lang="en-US" altLang="en-US" sz="800" dirty="0">
                <a:cs typeface="Arial" panose="020B0604020202020204" pitchFamily="34" charset="0"/>
              </a:rPr>
              <a:t>Health Effects of Particulate Matter, https://www.epa.gov/pm-pollution/health-and-environmental-effects-particulate-matter-pm </a:t>
            </a:r>
            <a:endParaRPr lang="en-US" sz="800" dirty="0">
              <a:ea typeface="Arial Narrow Bold" charset="0"/>
              <a:cs typeface="Arial" panose="020B0604020202020204" pitchFamily="34" charset="0"/>
              <a:sym typeface="Arial Narrow Bold" charset="0"/>
            </a:endParaRPr>
          </a:p>
          <a:p>
            <a:pPr marL="171450" indent="-171450">
              <a:buClr>
                <a:srgbClr val="808080"/>
              </a:buClr>
              <a:buSzPct val="100000"/>
              <a:buFont typeface="Arial" panose="020B0604020202020204" pitchFamily="34" charset="0"/>
              <a:buChar char="•"/>
              <a:defRPr/>
            </a:pPr>
            <a:endParaRPr lang="en-US" sz="1100" dirty="0">
              <a:solidFill>
                <a:schemeClr val="tx1"/>
              </a:solidFill>
              <a:latin typeface="Arial" panose="020B0604020202020204" pitchFamily="34" charset="0"/>
              <a:ea typeface="Arial Narrow Bold" charset="0"/>
              <a:cs typeface="Arial" panose="020B0604020202020204" pitchFamily="34" charset="0"/>
              <a:sym typeface="Arial Narrow Bold" charset="0"/>
            </a:endParaRPr>
          </a:p>
          <a:p>
            <a:pPr marL="171450" indent="-171450">
              <a:buClr>
                <a:srgbClr val="808080"/>
              </a:buClr>
              <a:buSzPct val="100000"/>
              <a:buFont typeface="Arial" panose="020B0604020202020204" pitchFamily="34" charset="0"/>
              <a:buChar char="•"/>
              <a:defRPr/>
            </a:pPr>
            <a:r>
              <a:rPr lang="en-US" sz="1100" b="1" dirty="0">
                <a:ea typeface="Arial Narrow Bold" charset="0"/>
                <a:cs typeface="Arial" panose="020B0604020202020204" pitchFamily="34" charset="0"/>
                <a:sym typeface="Arial Narrow Bold" charset="0"/>
              </a:rPr>
              <a:t>Ground-level ozone</a:t>
            </a:r>
            <a:r>
              <a:rPr lang="en-US" sz="1100" dirty="0">
                <a:ea typeface="Arial Narrow Bold" charset="0"/>
                <a:cs typeface="Arial" panose="020B0604020202020204" pitchFamily="34" charset="0"/>
                <a:sym typeface="Arial Narrow Bold" charset="0"/>
              </a:rPr>
              <a:t> can inflame and damage the airways and aggravate a number of diseases. </a:t>
            </a:r>
          </a:p>
          <a:p>
            <a:pPr marL="171450" indent="-171450">
              <a:buClr>
                <a:srgbClr val="808080"/>
              </a:buClr>
              <a:buSzPct val="100000"/>
              <a:buFont typeface="Arial" panose="020B0604020202020204" pitchFamily="34" charset="0"/>
              <a:buChar char="•"/>
              <a:defRPr/>
            </a:pPr>
            <a:endParaRPr lang="en-US" sz="1100" dirty="0">
              <a:ea typeface="Arial Narrow Bold" charset="0"/>
              <a:cs typeface="Arial" panose="020B0604020202020204" pitchFamily="34" charset="0"/>
              <a:sym typeface="Arial Narrow Bold" charset="0"/>
            </a:endParaRPr>
          </a:p>
          <a:p>
            <a:pPr marL="628650" lvl="1" indent="-171450">
              <a:buClr>
                <a:srgbClr val="808080"/>
              </a:buClr>
              <a:buSzPct val="100000"/>
              <a:buFont typeface="Arial" panose="020B0604020202020204" pitchFamily="34" charset="0"/>
              <a:buChar char="•"/>
              <a:defRPr/>
            </a:pPr>
            <a:r>
              <a:rPr lang="en-US" sz="800" b="1" dirty="0">
                <a:ea typeface="ＭＳ Ｐゴシック" charset="-128"/>
                <a:cs typeface="Arial" panose="020B0604020202020204" pitchFamily="34" charset="0"/>
              </a:rPr>
              <a:t>↘↘↘ </a:t>
            </a:r>
            <a:r>
              <a:rPr lang="en-US" altLang="en-US" sz="800" dirty="0">
                <a:cs typeface="Arial" panose="020B0604020202020204" pitchFamily="34" charset="0"/>
                <a:sym typeface="Helvetica" panose="020B0604020202020204" pitchFamily="34" charset="0"/>
              </a:rPr>
              <a:t>Health Effects of Ozone Pollution, https://www.epa.gov/ground-level-ozone-pollution/health-effects-ozone-pollution</a:t>
            </a:r>
            <a:endParaRPr lang="en-US" dirty="0"/>
          </a:p>
          <a:p>
            <a:pPr>
              <a:buClr>
                <a:srgbClr val="808080"/>
              </a:buClr>
              <a:buSzPct val="100000"/>
              <a:defRPr/>
            </a:pPr>
            <a:endParaRPr lang="en-US" sz="1100" dirty="0">
              <a:ea typeface="Arial Narrow Bold" charset="0"/>
              <a:cs typeface="Arial" panose="020B0604020202020204" pitchFamily="34" charset="0"/>
              <a:sym typeface="Arial Narrow Bold" charset="0"/>
            </a:endParaRPr>
          </a:p>
          <a:p>
            <a:pPr marL="171450" indent="-171450">
              <a:buClr>
                <a:srgbClr val="808080"/>
              </a:buClr>
              <a:buSzPct val="100000"/>
              <a:buFont typeface="Arial" panose="020B0604020202020204" pitchFamily="34" charset="0"/>
              <a:buChar char="•"/>
              <a:defRPr/>
            </a:pPr>
            <a:r>
              <a:rPr lang="en-US" sz="1100" dirty="0">
                <a:cs typeface="Arial" panose="020B0604020202020204" pitchFamily="34" charset="0"/>
              </a:rPr>
              <a:t>Environmental justice communities, which are usually located in areas with the worst air quality, are disproportionately impacted by pollution and its health effects.</a:t>
            </a:r>
          </a:p>
          <a:p>
            <a:pPr marL="171450" indent="-171450">
              <a:buClr>
                <a:srgbClr val="808080"/>
              </a:buClr>
              <a:buSzPct val="100000"/>
              <a:buFont typeface="Arial" panose="020B0604020202020204" pitchFamily="34" charset="0"/>
              <a:buChar char="•"/>
              <a:defRPr/>
            </a:pPr>
            <a:endParaRPr lang="en-US" sz="800" dirty="0">
              <a:cs typeface="Arial" panose="020B0604020202020204" pitchFamily="34" charset="0"/>
            </a:endParaRPr>
          </a:p>
          <a:p>
            <a:pPr marL="628650" lvl="1" indent="-171450">
              <a:buClr>
                <a:srgbClr val="808080"/>
              </a:buClr>
              <a:buSzPct val="100000"/>
              <a:buFont typeface="Arial" panose="020B0604020202020204" pitchFamily="34" charset="0"/>
              <a:buChar char="•"/>
              <a:defRPr/>
            </a:pPr>
            <a:r>
              <a:rPr lang="en-US" sz="800" b="1" dirty="0">
                <a:ea typeface="ＭＳ Ｐゴシック" charset="-128"/>
                <a:cs typeface="Arial" panose="020B0604020202020204" pitchFamily="34" charset="0"/>
              </a:rPr>
              <a:t> </a:t>
            </a:r>
            <a:r>
              <a:rPr lang="en-US" sz="800" dirty="0">
                <a:ea typeface="ＭＳ Ｐゴシック" charset="-128"/>
                <a:cs typeface="Arial" panose="020B0604020202020204" pitchFamily="34" charset="0"/>
              </a:rPr>
              <a:t>↘↘↘  </a:t>
            </a:r>
            <a:r>
              <a:rPr lang="en-US" sz="800" i="1" dirty="0">
                <a:ea typeface="ＭＳ Ｐゴシック" charset="-128"/>
                <a:cs typeface="Arial" panose="020B0604020202020204" pitchFamily="34" charset="0"/>
              </a:rPr>
              <a:t>Environmental justice </a:t>
            </a:r>
            <a:r>
              <a:rPr lang="en-US" sz="800" dirty="0">
                <a:ea typeface="ＭＳ Ｐゴシック" charset="-128"/>
                <a:cs typeface="Arial" panose="020B0604020202020204" pitchFamily="34" charset="0"/>
              </a:rPr>
              <a:t>is the concept of giving all populations t</a:t>
            </a:r>
            <a:r>
              <a:rPr lang="en-US" sz="800" dirty="0">
                <a:cs typeface="Arial" panose="020B0604020202020204" pitchFamily="34" charset="0"/>
              </a:rPr>
              <a:t>he same degree of protection from environmental and health hazards and equal access to decision-making processes that affect where they live, learn, and work. </a:t>
            </a:r>
            <a:r>
              <a:rPr lang="en-US" sz="800" dirty="0">
                <a:cs typeface="Arial" panose="020B0604020202020204" pitchFamily="34" charset="0"/>
                <a:hlinkClick r:id="rId3"/>
              </a:rPr>
              <a:t>https://www.epa.gov/environmentaljustice</a:t>
            </a:r>
            <a:r>
              <a:rPr lang="en-US" sz="800" dirty="0">
                <a:cs typeface="Arial" panose="020B0604020202020204" pitchFamily="34" charset="0"/>
              </a:rPr>
              <a:t> </a:t>
            </a:r>
            <a:endParaRPr lang="en-US" sz="800" dirty="0">
              <a:solidFill>
                <a:schemeClr val="tx1"/>
              </a:solidFill>
              <a:latin typeface="Arial" panose="020B0604020202020204" pitchFamily="34" charset="0"/>
              <a:cs typeface="Arial" panose="020B0604020202020204" pitchFamily="34" charset="0"/>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1090388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solidFill>
                  <a:schemeClr val="tx1">
                    <a:lumMod val="95000"/>
                    <a:lumOff val="5000"/>
                  </a:schemeClr>
                </a:solidFill>
                <a:latin typeface="Arial" panose="020B0604020202020204" pitchFamily="34" charset="0"/>
                <a:cs typeface="Arial" panose="020B0604020202020204" pitchFamily="34" charset="0"/>
              </a:rPr>
              <a:t>You may or may not know that idling is against the law in a number of states, counties, and cities. </a:t>
            </a:r>
          </a:p>
          <a:p>
            <a:endParaRPr lang="en-US" sz="1100" dirty="0">
              <a:solidFill>
                <a:schemeClr val="tx1">
                  <a:lumMod val="95000"/>
                  <a:lumOff val="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1" u="none" strike="noStrike" kern="1200" dirty="0">
                <a:solidFill>
                  <a:schemeClr val="tx1"/>
                </a:solidFill>
                <a:effectLst/>
                <a:latin typeface="Arial" panose="020B0604020202020204" pitchFamily="34" charset="0"/>
                <a:ea typeface="+mn-ea"/>
                <a:cs typeface="Arial" panose="020B0604020202020204" pitchFamily="34" charset="0"/>
              </a:rPr>
              <a:t>Shutterstock 46999250</a:t>
            </a:r>
          </a:p>
          <a:p>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3752919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Here’s an overview of idling laws in the U.S. The states in orange have statewide idling laws, and the states in blue have idling laws at the county, city, or village level. The states in gray have no known idling laws. While most idling laws pertain to diesel-fueled vehicles, some apply to gasoline-fueled vehicles,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In states that have a statewide law, there may be stricter idling laws at the local level. </a:t>
            </a:r>
          </a:p>
          <a:p>
            <a:endParaRPr lang="en-US"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302209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a:defRPr/>
            </a:pPr>
            <a:r>
              <a:rPr lang="en-US" sz="1100" i="1" dirty="0">
                <a:cs typeface="Arial" panose="020B0604020202020204" pitchFamily="34" charset="0"/>
                <a:sym typeface="Arial" charset="0"/>
              </a:rPr>
              <a:t>⃝  Presenter: </a:t>
            </a:r>
            <a:r>
              <a:rPr lang="en-US" altLang="en-US" sz="1100" i="1" dirty="0">
                <a:solidFill>
                  <a:schemeClr val="tx1">
                    <a:lumMod val="95000"/>
                    <a:lumOff val="5000"/>
                  </a:schemeClr>
                </a:solidFill>
                <a:latin typeface="Arial" panose="020B0604020202020204" pitchFamily="34" charset="0"/>
                <a:cs typeface="Arial" panose="020B0604020202020204" pitchFamily="34" charset="0"/>
                <a:sym typeface="Arial" panose="020B0604020202020204" pitchFamily="34" charset="0"/>
              </a:rPr>
              <a:t>If your region has no such laws, you’ll want to delete this slide. If you need information about laws in your region, please see IdleBox’s database, IdleBase, at </a:t>
            </a:r>
            <a:r>
              <a:rPr lang="en-US" sz="1100" dirty="0">
                <a:solidFill>
                  <a:schemeClr val="tx1">
                    <a:lumMod val="95000"/>
                    <a:lumOff val="5000"/>
                  </a:schemeClr>
                </a:solidFill>
                <a:latin typeface="Arial" panose="020B0604020202020204" pitchFamily="34" charset="0"/>
                <a:cs typeface="Arial" panose="020B0604020202020204" pitchFamily="34" charset="0"/>
              </a:rPr>
              <a:t>https://cleancities.energy.gov/files/docs/idlebox_idlebase_database.xlsx</a:t>
            </a:r>
            <a:r>
              <a:rPr lang="en-US" sz="1100" dirty="0"/>
              <a:t>.</a:t>
            </a:r>
          </a:p>
          <a:p>
            <a:endParaRPr lang="en-US" sz="1000" b="0" i="0" u="none" strike="noStrike" kern="1200" dirty="0">
              <a:solidFill>
                <a:schemeClr val="tx1"/>
              </a:solidFill>
              <a:effectLst/>
              <a:latin typeface="Arial" panose="020B0604020202020204" pitchFamily="34" charset="0"/>
              <a:ea typeface="+mn-ea"/>
              <a:cs typeface="Arial" panose="020B0604020202020204" pitchFamily="34" charset="0"/>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3959956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95000"/>
                    <a:lumOff val="5000"/>
                  </a:schemeClr>
                </a:solidFill>
                <a:latin typeface="Arial" panose="020B0604020202020204" pitchFamily="34" charset="0"/>
                <a:cs typeface="Arial" panose="020B0604020202020204" pitchFamily="34" charset="0"/>
              </a:rPr>
              <a:t>I’m going to describe three steps you can take to achieve and benefit from idle reduction.</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19</a:t>
            </a:fld>
            <a:endParaRPr lang="en-US" dirty="0"/>
          </a:p>
        </p:txBody>
      </p:sp>
    </p:spTree>
    <p:extLst>
      <p:ext uri="{BB962C8B-B14F-4D97-AF65-F5344CB8AC3E}">
        <p14:creationId xmlns:p14="http://schemas.microsoft.com/office/powerpoint/2010/main" val="343877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In this presentation, I’ll cover the basics of idle reduction, from why drivers idle to ways to reduce or even eliminate it.  </a:t>
            </a:r>
          </a:p>
          <a:p>
            <a:pPr>
              <a:defRPr/>
            </a:pPr>
            <a:endPar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a:p>
            <a:pPr marL="171450" indent="-171450">
              <a:buFont typeface="Arial" panose="020B0604020202020204" pitchFamily="34" charset="0"/>
              <a:buChar cha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What Is Idling?</a:t>
            </a:r>
          </a:p>
          <a:p>
            <a:pPr marL="171450" indent="-171450">
              <a:buFont typeface="Arial" panose="020B0604020202020204" pitchFamily="34" charset="0"/>
              <a:buChar cha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What Vehicles Idle?</a:t>
            </a:r>
          </a:p>
          <a:p>
            <a:pPr marL="171450" indent="-171450">
              <a:buFont typeface="Arial" panose="020B0604020202020204" pitchFamily="34" charset="0"/>
              <a:buChar cha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Most Idling Is Wasteful</a:t>
            </a:r>
          </a:p>
          <a:p>
            <a:pPr marL="171450" indent="-171450">
              <a:buFont typeface="Arial" panose="020B0604020202020204" pitchFamily="34" charset="0"/>
              <a:buChar char="•"/>
              <a:defRPr/>
            </a:pPr>
            <a:r>
              <a:rPr lang="en-US" sz="1200" dirty="0">
                <a:ea typeface="ＭＳ Ｐゴシック" charset="-128"/>
                <a:cs typeface="Arial" panose="020B0604020202020204" pitchFamily="34" charset="0"/>
                <a:sym typeface="Helvetica" charset="0"/>
              </a:rPr>
              <a:t>Some Idling Can Be Harder to Avoid</a:t>
            </a:r>
            <a:endPar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a:p>
            <a:pPr marL="171450" indent="-171450">
              <a:buFont typeface="Arial" panose="020B0604020202020204" pitchFamily="34" charset="0"/>
              <a:buChar cha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Why Care About Idling?</a:t>
            </a:r>
          </a:p>
          <a:p>
            <a:pPr marL="171450" indent="-171450">
              <a:buFont typeface="Arial" panose="020B0604020202020204" pitchFamily="34" charset="0"/>
              <a:buChar cha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What You Can Do</a:t>
            </a:r>
          </a:p>
          <a:p>
            <a:pPr marL="171450" indent="-171450">
              <a:buFont typeface="Arial" panose="020B0604020202020204" pitchFamily="34" charset="0"/>
              <a:buChar char="•"/>
              <a:defRPr/>
            </a:pPr>
            <a:r>
              <a:rPr lang="en-US" sz="1200" i="0" dirty="0">
                <a:solidFill>
                  <a:schemeClr val="tx1"/>
                </a:solidFill>
                <a:latin typeface="Arial" panose="020B0604020202020204" pitchFamily="34" charset="0"/>
                <a:ea typeface="ＭＳ Ｐゴシック" charset="-128"/>
                <a:cs typeface="Arial" panose="020B0604020202020204" pitchFamily="34" charset="0"/>
                <a:sym typeface="Helvetica" charset="0"/>
              </a:rPr>
              <a:t>Resources</a:t>
            </a:r>
          </a:p>
          <a:p>
            <a:pPr marL="171450" indent="-171450">
              <a:buFont typeface="Arial" panose="020B0604020202020204" pitchFamily="34" charset="0"/>
              <a:buChar char="•"/>
              <a:defRPr/>
            </a:pPr>
            <a:endParaRPr lang="en-US" sz="900" i="1"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a:p>
            <a:pPr marL="0" indent="0">
              <a:buFont typeface="Arial" panose="020B0604020202020204" pitchFamily="34" charset="0"/>
              <a:buNone/>
              <a:defRPr/>
            </a:pPr>
            <a:r>
              <a:rPr lang="en-US" sz="900" i="1" dirty="0">
                <a:solidFill>
                  <a:schemeClr val="tx1"/>
                </a:solidFill>
                <a:latin typeface="Arial" panose="020B0604020202020204" pitchFamily="34" charset="0"/>
                <a:ea typeface="ＭＳ Ｐゴシック" charset="-128"/>
                <a:cs typeface="Arial" panose="020B0604020202020204" pitchFamily="34" charset="0"/>
                <a:sym typeface="Helvetica" charset="0"/>
              </a:rPr>
              <a:t>Shutterstock </a:t>
            </a:r>
            <a:r>
              <a:rPr lang="en-US" sz="900" b="0" i="1" u="none" strike="noStrike" kern="1200" dirty="0">
                <a:solidFill>
                  <a:schemeClr val="tx1"/>
                </a:solidFill>
                <a:effectLst/>
                <a:latin typeface="Arial" panose="020B0604020202020204" pitchFamily="34" charset="0"/>
                <a:ea typeface="+mn-ea"/>
                <a:cs typeface="Arial" panose="020B0604020202020204" pitchFamily="34" charset="0"/>
              </a:rPr>
              <a:t>770738398</a:t>
            </a:r>
            <a:endParaRPr lang="en-US" sz="900" i="1"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a:t>
            </a:fld>
            <a:endParaRPr lang="en-US" dirty="0"/>
          </a:p>
        </p:txBody>
      </p:sp>
    </p:spTree>
    <p:extLst>
      <p:ext uri="{BB962C8B-B14F-4D97-AF65-F5344CB8AC3E}">
        <p14:creationId xmlns:p14="http://schemas.microsoft.com/office/powerpoint/2010/main" val="2920568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b="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Now that you’re aware of </a:t>
            </a:r>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the benefits of idle reduction, the first step is to commit to action. Plan to devise an idle reduction policy for your fleet.</a:t>
            </a:r>
          </a:p>
          <a:p>
            <a:pPr eaLnBrk="1" hangingPunct="1"/>
            <a:endParaRPr kumimoji="0" lang="en-US" altLang="en-US" sz="1100" b="0" i="1"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sym typeface="Helvetica" panose="020B0604020202020204" pitchFamily="34" charset="0"/>
            </a:endParaRPr>
          </a:p>
          <a:p>
            <a:pPr eaLnBrk="1" hangingPunct="1"/>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panose="020B0604020202020204" pitchFamily="34" charset="0"/>
              </a:rPr>
              <a:t>An idle reduction policy states when the engine should be shut off. A policy might state, for example, that vehicles may idle for no longer than 3 minutes if not in traffic. The policy will also describe exemptions, such as, “Unless the outside temperature is above X or below Y.</a:t>
            </a:r>
          </a:p>
          <a:p>
            <a:pPr eaLnBrk="1" hangingPunct="1"/>
            <a:endParaRPr kumimoji="0" lang="en-US" alt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panose="020B0604020202020204" pitchFamily="34" charset="0"/>
            </a:endParaRPr>
          </a:p>
          <a:p>
            <a:pPr eaLnBrk="1" hangingPunct="1"/>
            <a:r>
              <a:rPr lang="en-US" sz="900" b="1" i="1" noProof="0"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 </a:t>
            </a:r>
            <a:r>
              <a:rPr lang="en-US" sz="900" i="1" noProof="0" dirty="0">
                <a:latin typeface="Arial" panose="020B0604020202020204" pitchFamily="34" charset="0"/>
                <a:cs typeface="Arial" panose="020B0604020202020204" pitchFamily="34" charset="0"/>
              </a:rPr>
              <a:t> </a:t>
            </a:r>
            <a:r>
              <a:rPr kumimoji="0" lang="en-US" alt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panose="020B0604020202020204" pitchFamily="34" charset="0"/>
              </a:rPr>
              <a:t>Fleet managers decide on the degree of monitoring and enforcement they want. Some fleets decide that the carrot works better than the stick and focus on offering incentives or rewards for logging low idle times (rather than consequences for noncompliance).  </a:t>
            </a:r>
          </a:p>
          <a:p>
            <a:pPr eaLnBrk="1" hangingPunct="1"/>
            <a:endParaRPr kumimoji="0" lang="en-US" alt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panose="020B0604020202020204" pitchFamily="34" charset="0"/>
            </a:endParaRPr>
          </a:p>
          <a:p>
            <a:pPr eaLnBrk="1" hangingPunct="1"/>
            <a:r>
              <a:rPr lang="en-US" sz="900" b="1" i="1" noProof="0"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 </a:t>
            </a:r>
            <a:r>
              <a:rPr kumimoji="0" lang="en-US" alt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panose="020B0604020202020204" pitchFamily="34" charset="0"/>
              </a:rPr>
              <a:t>Telematics systems monitor many aspects of vehicle use, including idling.</a:t>
            </a:r>
          </a:p>
          <a:p>
            <a:pPr eaLnBrk="1" hangingPunct="1"/>
            <a:endParaRPr lang="en-US" altLang="en-US" sz="9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If vehicles need stationary power regularly, consider idle reduction technologies to provide necessary services. </a:t>
            </a:r>
          </a:p>
          <a:p>
            <a:pPr eaLnBrk="1" hangingPunct="1"/>
            <a:endPar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sz="1050" b="1" noProof="0"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a:t>
            </a:r>
            <a:r>
              <a:rPr lang="en-US" sz="1100" i="1" dirty="0">
                <a:solidFill>
                  <a:schemeClr val="tx1"/>
                </a:solidFill>
                <a:latin typeface="Arial" panose="020B0604020202020204" pitchFamily="34" charset="0"/>
                <a:cs typeface="Arial" panose="020B0604020202020204" pitchFamily="34" charset="0"/>
                <a:sym typeface="Arial" charset="0"/>
              </a:rPr>
              <a:t>⃝  Presenter: </a:t>
            </a:r>
            <a:r>
              <a:rPr lang="en-US" sz="110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sym typeface="Helvetica" panose="020B0604020202020204" pitchFamily="34" charset="0"/>
              </a:rPr>
              <a:t>A table of t</a:t>
            </a:r>
            <a:r>
              <a:rPr lang="en-US" sz="1100" i="1" noProof="0" dirty="0">
                <a:solidFill>
                  <a:schemeClr val="tx1">
                    <a:lumMod val="95000"/>
                    <a:lumOff val="5000"/>
                  </a:schemeClr>
                </a:solidFill>
                <a:ea typeface="ＭＳ Ｐゴシック" charset="-128"/>
                <a:cs typeface="Arial" panose="020B0604020202020204" pitchFamily="34" charset="0"/>
                <a:sym typeface="Helvetica" panose="020B0604020202020204" pitchFamily="34" charset="0"/>
              </a:rPr>
              <a:t>echnology solutions and an </a:t>
            </a:r>
            <a:r>
              <a:rPr lang="en-US" sz="1100" i="1" noProof="0" dirty="0" err="1">
                <a:solidFill>
                  <a:schemeClr val="tx1">
                    <a:lumMod val="95000"/>
                    <a:lumOff val="5000"/>
                  </a:schemeClr>
                </a:solidFill>
                <a:ea typeface="ＭＳ Ｐゴシック" charset="-128"/>
                <a:cs typeface="Arial" panose="020B0604020202020204" pitchFamily="34" charset="0"/>
                <a:sym typeface="Helvetica" panose="020B0604020202020204" pitchFamily="34" charset="0"/>
              </a:rPr>
              <a:t>i</a:t>
            </a:r>
            <a:r>
              <a:rPr lang="en-US" altLang="en-US" sz="1100" i="1"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dling savings calculator are described on optional slides at the end of the slide deck.</a:t>
            </a:r>
          </a:p>
          <a:p>
            <a:pPr eaLnBrk="1" hangingPunct="1"/>
            <a:endParaRPr lang="en-US" sz="900" b="0" i="1" u="none" strike="noStrike" kern="1200" dirty="0">
              <a:solidFill>
                <a:schemeClr val="tx1">
                  <a:lumMod val="95000"/>
                  <a:lumOff val="5000"/>
                </a:schemeClr>
              </a:solidFill>
              <a:effectLst/>
              <a:latin typeface="Arial" panose="020B0604020202020204" pitchFamily="34" charset="0"/>
              <a:ea typeface="+mn-ea"/>
              <a:cs typeface="Arial" panose="020B0604020202020204" pitchFamily="34" charset="0"/>
              <a:sym typeface="Helvetica" panose="020B0604020202020204" pitchFamily="34" charset="0"/>
            </a:endParaRPr>
          </a:p>
          <a:p>
            <a:pPr eaLnBrk="1" hangingPunct="1"/>
            <a:r>
              <a:rPr lang="en-US" sz="900" b="0" i="1" u="none" strike="noStrike" kern="1200" dirty="0">
                <a:solidFill>
                  <a:schemeClr val="tx1"/>
                </a:solidFill>
                <a:effectLst/>
                <a:latin typeface="Arial" panose="020B0604020202020204" pitchFamily="34" charset="0"/>
                <a:ea typeface="+mn-ea"/>
                <a:cs typeface="Arial" panose="020B0604020202020204" pitchFamily="34" charset="0"/>
              </a:rPr>
              <a:t>Shutterstock 45208684 </a:t>
            </a:r>
            <a:endParaRPr lang="en-US" altLang="en-US" sz="900" i="1"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20</a:t>
            </a:fld>
            <a:endParaRPr lang="en-US" dirty="0"/>
          </a:p>
        </p:txBody>
      </p:sp>
    </p:spTree>
    <p:extLst>
      <p:ext uri="{BB962C8B-B14F-4D97-AF65-F5344CB8AC3E}">
        <p14:creationId xmlns:p14="http://schemas.microsoft.com/office/powerpoint/2010/main" val="1868663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altLang="en-US" sz="1100" dirty="0">
                <a:solidFill>
                  <a:schemeClr val="tx1"/>
                </a:solidFill>
                <a:latin typeface="Arial" panose="020B0604020202020204" pitchFamily="34" charset="0"/>
                <a:cs typeface="Arial" panose="020B0604020202020204" pitchFamily="34" charset="0"/>
                <a:sym typeface="Helvetica" panose="020B0604020202020204" pitchFamily="34" charset="0"/>
              </a:rPr>
              <a:t>Educate your drivers about idle reduction</a:t>
            </a:r>
            <a:r>
              <a:rPr lang="en-US" altLang="en-US" sz="1100" b="1" dirty="0">
                <a:solidFill>
                  <a:schemeClr val="tx1"/>
                </a:solidFill>
                <a:latin typeface="Arial" panose="020B0604020202020204" pitchFamily="34" charset="0"/>
                <a:cs typeface="Arial" panose="020B0604020202020204" pitchFamily="34" charset="0"/>
                <a:sym typeface="Helvetica" panose="020B0604020202020204" pitchFamily="34" charset="0"/>
              </a:rPr>
              <a:t>. </a:t>
            </a:r>
            <a:r>
              <a:rPr lang="en-US" sz="1100" b="1" noProof="0" dirty="0">
                <a:solidFill>
                  <a:schemeClr val="tx1"/>
                </a:solidFill>
                <a:latin typeface="Arial" panose="020B0604020202020204" pitchFamily="34" charset="0"/>
                <a:ea typeface="ＭＳ Ｐゴシック" charset="-128"/>
                <a:cs typeface="Arial" panose="020B0604020202020204" pitchFamily="34" charset="0"/>
              </a:rPr>
              <a:t> </a:t>
            </a:r>
            <a:r>
              <a:rPr lang="en-US" altLang="en-US" sz="1100" dirty="0">
                <a:solidFill>
                  <a:schemeClr val="tx1"/>
                </a:solidFill>
                <a:latin typeface="Arial" panose="020B0604020202020204" pitchFamily="34" charset="0"/>
                <a:cs typeface="Arial" panose="020B0604020202020204" pitchFamily="34" charset="0"/>
                <a:sym typeface="Helvetica" panose="020B0604020202020204" pitchFamily="34" charset="0"/>
              </a:rPr>
              <a:t>Driver education can take many forms, including workshops, meetings, or on-line trainings.</a:t>
            </a:r>
          </a:p>
          <a:p>
            <a:pPr marL="457200" lvl="1" indent="0" eaLnBrk="1" hangingPunct="1">
              <a:buFont typeface="Arial" panose="020B0604020202020204" pitchFamily="34" charset="0"/>
              <a:buNone/>
            </a:pPr>
            <a:endParaRPr lang="en-US" altLang="en-US" sz="800" dirty="0">
              <a:solidFill>
                <a:schemeClr val="tx1"/>
              </a:solidFill>
              <a:latin typeface="Arial" panose="020B0604020202020204" pitchFamily="34" charset="0"/>
              <a:cs typeface="Arial" panose="020B0604020202020204" pitchFamily="34" charset="0"/>
              <a:sym typeface="Helvetica" panose="020B0604020202020204" pitchFamily="34" charset="0"/>
            </a:endParaRPr>
          </a:p>
          <a:p>
            <a:pPr marL="457200" lvl="1" indent="0" eaLnBrk="1" hangingPunct="1">
              <a:buFont typeface="Arial" panose="020B0604020202020204" pitchFamily="34" charset="0"/>
              <a:buNone/>
            </a:pPr>
            <a:r>
              <a:rPr lang="en-US" sz="800" b="1" noProof="0" dirty="0">
                <a:solidFill>
                  <a:schemeClr val="tx1"/>
                </a:solidFill>
                <a:latin typeface="Arial" panose="020B0604020202020204" pitchFamily="34" charset="0"/>
                <a:ea typeface="ＭＳ Ｐゴシック" charset="-128"/>
                <a:cs typeface="Arial" panose="020B0604020202020204" pitchFamily="34" charset="0"/>
              </a:rPr>
              <a:t>	</a:t>
            </a:r>
            <a:r>
              <a:rPr lang="en-US" sz="800" b="1" i="1" noProof="0" dirty="0">
                <a:solidFill>
                  <a:schemeClr val="tx1"/>
                </a:solidFill>
                <a:latin typeface="Arial" panose="020B0604020202020204" pitchFamily="34" charset="0"/>
                <a:ea typeface="ＭＳ Ｐゴシック" charset="-128"/>
                <a:cs typeface="Arial" panose="020B0604020202020204" pitchFamily="34" charset="0"/>
              </a:rPr>
              <a:t>↘↘↘ </a:t>
            </a:r>
            <a:r>
              <a:rPr lang="en-US" sz="800" b="0" i="1" noProof="0" dirty="0">
                <a:solidFill>
                  <a:schemeClr val="tx1"/>
                </a:solidFill>
                <a:latin typeface="Arial" panose="020B0604020202020204" pitchFamily="34" charset="0"/>
                <a:ea typeface="ＭＳ Ｐゴシック" charset="-128"/>
                <a:cs typeface="Arial" panose="020B0604020202020204" pitchFamily="34" charset="0"/>
                <a:sym typeface="Helvetica" panose="020B0604020202020204" pitchFamily="34" charset="0"/>
              </a:rPr>
              <a:t>T</a:t>
            </a:r>
            <a:r>
              <a:rPr lang="en-US" altLang="en-US" sz="800" b="0" i="1" dirty="0">
                <a:solidFill>
                  <a:schemeClr val="tx1"/>
                </a:solidFill>
                <a:latin typeface="Arial" panose="020B0604020202020204" pitchFamily="34" charset="0"/>
                <a:cs typeface="Arial" panose="020B0604020202020204" pitchFamily="34" charset="0"/>
                <a:sym typeface="Helvetica" panose="020B0604020202020204" pitchFamily="34" charset="0"/>
              </a:rPr>
              <a:t>r</a:t>
            </a:r>
            <a:r>
              <a:rPr lang="en-US" altLang="en-US" sz="800" i="1" dirty="0">
                <a:solidFill>
                  <a:schemeClr val="tx1"/>
                </a:solidFill>
                <a:latin typeface="Arial" panose="020B0604020202020204" pitchFamily="34" charset="0"/>
                <a:cs typeface="Arial" panose="020B0604020202020204" pitchFamily="34" charset="0"/>
                <a:sym typeface="Helvetica" panose="020B0604020202020204" pitchFamily="34" charset="0"/>
              </a:rPr>
              <a:t>aining on “eco-driving” can include tips for improving fuel efficiency, including reducing aggressive acceleration and braking in addition to idling. </a:t>
            </a:r>
          </a:p>
          <a:p>
            <a:pPr marL="171450" indent="-171450" eaLnBrk="1" hangingPunct="1">
              <a:buFont typeface="Arial" panose="020B0604020202020204" pitchFamily="34" charset="0"/>
              <a:buChar char="•"/>
            </a:pPr>
            <a:endParaRPr lang="en-US" altLang="en-US" sz="1100" dirty="0">
              <a:solidFill>
                <a:schemeClr val="tx1"/>
              </a:solidFill>
              <a:latin typeface="Arial" panose="020B0604020202020204" pitchFamily="34" charset="0"/>
              <a:cs typeface="Arial" panose="020B0604020202020204" pitchFamily="34" charset="0"/>
              <a:sym typeface="Helvetica" panose="020B0604020202020204" pitchFamily="34" charset="0"/>
            </a:endParaRPr>
          </a:p>
          <a:p>
            <a:pPr marL="0" indent="0" eaLnBrk="1" hangingPunct="1">
              <a:buFontTx/>
              <a:buNone/>
            </a:pPr>
            <a:r>
              <a:rPr lang="en-US" altLang="en-US" sz="1100" dirty="0">
                <a:solidFill>
                  <a:schemeClr val="tx1"/>
                </a:solidFill>
                <a:latin typeface="Arial" panose="020B0604020202020204" pitchFamily="34" charset="0"/>
                <a:cs typeface="Arial" panose="020B0604020202020204" pitchFamily="34" charset="0"/>
                <a:sym typeface="Helvetica" panose="020B0604020202020204" pitchFamily="34" charset="0"/>
              </a:rPr>
              <a:t>Introduce the new idling policy. Consider asking drivers to make a pledge to reduce idling and reinforce the policy through various employee communications.</a:t>
            </a:r>
          </a:p>
          <a:p>
            <a:pPr marL="0" indent="0" eaLnBrk="1" hangingPunct="1">
              <a:buFontTx/>
              <a:buNone/>
            </a:pPr>
            <a:endParaRPr lang="en-US" altLang="en-US" sz="900" dirty="0">
              <a:solidFill>
                <a:schemeClr val="tx1"/>
              </a:solidFill>
              <a:latin typeface="Arial" panose="020B0604020202020204" pitchFamily="34" charset="0"/>
              <a:cs typeface="Arial" panose="020B0604020202020204" pitchFamily="34" charset="0"/>
              <a:sym typeface="Helvetica" panose="020B0604020202020204" pitchFamily="34" charset="0"/>
            </a:endParaRPr>
          </a:p>
          <a:p>
            <a:pPr lvl="0">
              <a:defRPr/>
            </a:pPr>
            <a:r>
              <a:rPr lang="en-US" sz="1100" b="1" i="1" dirty="0">
                <a:ea typeface="ＭＳ Ｐゴシック" charset="-128"/>
                <a:cs typeface="Arial" panose="020B0604020202020204" pitchFamily="34" charset="0"/>
                <a:sym typeface="Helvetica" panose="020B0604020202020204" pitchFamily="34" charset="0"/>
              </a:rPr>
              <a:t>	</a:t>
            </a:r>
            <a:r>
              <a:rPr lang="en-US" sz="800" b="1" i="1" dirty="0">
                <a:ea typeface="ＭＳ Ｐゴシック" charset="-128"/>
                <a:cs typeface="Arial" panose="020B0604020202020204" pitchFamily="34" charset="0"/>
              </a:rPr>
              <a:t>↘↘↘  </a:t>
            </a:r>
            <a:r>
              <a:rPr lang="en-US" sz="800" i="1" dirty="0">
                <a:cs typeface="Arial" panose="020B0604020202020204" pitchFamily="34" charset="0"/>
                <a:sym typeface="Arial" charset="0"/>
              </a:rPr>
              <a:t>T</a:t>
            </a:r>
            <a:r>
              <a:rPr lang="en-US" altLang="en-US" sz="800" i="1" dirty="0">
                <a:solidFill>
                  <a:schemeClr val="tx1"/>
                </a:solidFill>
                <a:latin typeface="Arial" panose="020B0604020202020204" pitchFamily="34" charset="0"/>
                <a:cs typeface="Arial" panose="020B0604020202020204" pitchFamily="34" charset="0"/>
                <a:sym typeface="Helvetica" panose="020B0604020202020204" pitchFamily="34" charset="0"/>
              </a:rPr>
              <a:t>he IdleBox toolkit has materials to help fleets with this. </a:t>
            </a:r>
          </a:p>
          <a:p>
            <a:pPr lvl="0">
              <a:defRPr/>
            </a:pPr>
            <a:endParaRPr lang="en-US" sz="800" dirty="0">
              <a:solidFill>
                <a:schemeClr val="tx1"/>
              </a:solidFill>
              <a:latin typeface="Arial" panose="020B0604020202020204" pitchFamily="34" charset="0"/>
              <a:ea typeface="Arial Narrow" charset="0"/>
              <a:cs typeface="Arial" panose="020B0604020202020204" pitchFamily="34" charset="0"/>
              <a:sym typeface="Helvetica" panose="020B0604020202020204" pitchFamily="34" charset="0"/>
            </a:endParaRPr>
          </a:p>
          <a:p>
            <a:pPr marL="0" indent="0" eaLnBrk="1" hangingPunct="1">
              <a:buFontTx/>
              <a:buNone/>
            </a:pPr>
            <a:r>
              <a:rPr lang="en-US" sz="1100" dirty="0">
                <a:solidFill>
                  <a:schemeClr val="tx1"/>
                </a:solidFill>
                <a:latin typeface="Arial" panose="020B0604020202020204" pitchFamily="34" charset="0"/>
                <a:ea typeface="Arial Narrow" charset="0"/>
                <a:cs typeface="Arial" panose="020B0604020202020204" pitchFamily="34" charset="0"/>
                <a:sym typeface="Arial Narrow" charset="0"/>
              </a:rPr>
              <a:t>If possible, offer incentives, rewards, and/or recognition for drivers who successfully reduce idling. </a:t>
            </a:r>
          </a:p>
          <a:p>
            <a:pPr marL="0" indent="0" eaLnBrk="1" hangingPunct="1">
              <a:buFontTx/>
              <a:buNone/>
            </a:pPr>
            <a:endParaRPr lang="en-US" sz="800" dirty="0">
              <a:solidFill>
                <a:schemeClr val="tx1"/>
              </a:solidFill>
              <a:latin typeface="Arial" panose="020B0604020202020204" pitchFamily="34" charset="0"/>
              <a:ea typeface="Arial Narrow" charset="0"/>
              <a:cs typeface="Arial" panose="020B0604020202020204" pitchFamily="34" charset="0"/>
              <a:sym typeface="Arial Narrow" charset="0"/>
            </a:endParaRPr>
          </a:p>
          <a:p>
            <a:pPr marL="0" indent="0" eaLnBrk="1" hangingPunct="1">
              <a:buFontTx/>
              <a:buNone/>
            </a:pPr>
            <a:r>
              <a:rPr lang="en-US" sz="1100" b="1" noProof="0" dirty="0">
                <a:solidFill>
                  <a:schemeClr val="tx1"/>
                </a:solidFill>
                <a:latin typeface="Arial" panose="020B0604020202020204" pitchFamily="34" charset="0"/>
                <a:ea typeface="ＭＳ Ｐゴシック" charset="-128"/>
                <a:cs typeface="Arial" panose="020B0604020202020204" pitchFamily="34" charset="0"/>
              </a:rPr>
              <a:t>	</a:t>
            </a:r>
            <a:r>
              <a:rPr lang="en-US" sz="800" b="1" i="1" noProof="0" dirty="0">
                <a:solidFill>
                  <a:schemeClr val="tx1"/>
                </a:solidFill>
                <a:latin typeface="Arial" panose="020B0604020202020204" pitchFamily="34" charset="0"/>
                <a:ea typeface="ＭＳ Ｐゴシック" charset="-128"/>
                <a:cs typeface="Arial" panose="020B0604020202020204" pitchFamily="34" charset="0"/>
              </a:rPr>
              <a:t>↘↘↘ </a:t>
            </a:r>
            <a:r>
              <a:rPr lang="en-US" altLang="en-US" sz="800" i="1" dirty="0">
                <a:solidFill>
                  <a:schemeClr val="tx1"/>
                </a:solidFill>
                <a:latin typeface="Arial" panose="020B0604020202020204" pitchFamily="34" charset="0"/>
                <a:cs typeface="Arial" panose="020B0604020202020204" pitchFamily="34" charset="0"/>
                <a:sym typeface="Helvetica" panose="020B0604020202020204" pitchFamily="34" charset="0"/>
              </a:rPr>
              <a:t>This is sometimes called “gamification.” </a:t>
            </a:r>
            <a:endParaRPr lang="en-US" sz="800" i="1" dirty="0">
              <a:solidFill>
                <a:schemeClr val="tx1"/>
              </a:solidFill>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4027649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A number of off-the-shelf technologies support idle reduction if vehicles aren’t already equipped. Be aware that there is no one-size-fits all solution. Solutions depend on the particular services needed while the vehicle is stationary.</a:t>
            </a:r>
          </a:p>
          <a:p>
            <a:pPr eaLnBrk="1" hangingPunct="1"/>
            <a:endPar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100" dirty="0">
                <a:solidFill>
                  <a:schemeClr val="tx1"/>
                </a:solidFill>
                <a:latin typeface="Arial" panose="020B0604020202020204" pitchFamily="34" charset="0"/>
                <a:cs typeface="Arial" panose="020B0604020202020204" pitchFamily="34" charset="0"/>
                <a:sym typeface="Helvetica" panose="020B0604020202020204" pitchFamily="34" charset="0"/>
              </a:rPr>
              <a:t>The slide shows the types of systems available. They range from simple systems that shut a vehicle’s engine off after X number of minutes to devices that provide long-term power and/or heat and cooling. </a:t>
            </a: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177556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23</a:t>
            </a:fld>
            <a:endParaRPr lang="en-US" dirty="0"/>
          </a:p>
        </p:txBody>
      </p:sp>
    </p:spTree>
    <p:extLst>
      <p:ext uri="{BB962C8B-B14F-4D97-AF65-F5344CB8AC3E}">
        <p14:creationId xmlns:p14="http://schemas.microsoft.com/office/powerpoint/2010/main" val="385346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17555"/>
            <a:ext cx="5661660" cy="36867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latin typeface="Arial" panose="020B0604020202020204" pitchFamily="34" charset="0"/>
                <a:cs typeface="Arial" panose="020B0604020202020204" pitchFamily="34" charset="0"/>
                <a:sym typeface="Arial" charset="0"/>
              </a:rPr>
              <a:t>⃝  Presenter, if you don’t want to direct your audience to access IdleBox directly, delete this slide. If you want to go into more depth on IdleBox, see some of the optional slides at the end of the slide deck.</a:t>
            </a:r>
          </a:p>
          <a:p>
            <a:pPr eaLnBrk="1" hangingPunct="1"/>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IdleBox is a free, online resource. </a:t>
            </a:r>
          </a:p>
          <a:p>
            <a:pPr eaLnBrk="1" hangingPunct="1"/>
            <a:endParaRPr lang="en-US" altLang="en-US" sz="1200" dirty="0">
              <a:solidFill>
                <a:schemeClr val="tx1">
                  <a:lumMod val="95000"/>
                  <a:lumOff val="5000"/>
                </a:schemeClr>
              </a:solidFill>
              <a:cs typeface="Arial" panose="020B0604020202020204" pitchFamily="34" charset="0"/>
              <a:sym typeface="Helvetica" panose="020B0604020202020204" pitchFamily="34" charset="0"/>
            </a:endParaRPr>
          </a:p>
          <a:p>
            <a:r>
              <a:rPr lang="en-US" altLang="en-US" sz="900" dirty="0">
                <a:solidFill>
                  <a:schemeClr val="tx1">
                    <a:lumMod val="95000"/>
                    <a:lumOff val="5000"/>
                  </a:schemeClr>
                </a:solidFill>
                <a:cs typeface="Arial" panose="020B0604020202020204" pitchFamily="34" charset="0"/>
                <a:sym typeface="Helvetica" panose="020B0604020202020204" pitchFamily="34" charset="0"/>
              </a:rPr>
              <a:t>	</a:t>
            </a:r>
            <a:r>
              <a:rPr lang="en-US" altLang="en-US" sz="900" i="1" dirty="0">
                <a:ea typeface="ＭＳ Ｐゴシック" charset="-128"/>
              </a:rPr>
              <a:t>↘↘↘ </a:t>
            </a:r>
            <a:r>
              <a:rPr lang="en-US" altLang="en-US" sz="900" dirty="0">
                <a:solidFill>
                  <a:schemeClr val="tx1">
                    <a:lumMod val="95000"/>
                    <a:lumOff val="5000"/>
                  </a:schemeClr>
                </a:solidFill>
                <a:cs typeface="Arial" panose="020B0604020202020204" pitchFamily="34" charset="0"/>
                <a:sym typeface="Helvetica" panose="020B0604020202020204" pitchFamily="34" charset="0"/>
              </a:rPr>
              <a:t>The </a:t>
            </a:r>
            <a:r>
              <a:rPr lang="en-US" altLang="en-US" sz="9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idle reduction team at Argonne National Laboratory developed this flexible, data-based idle-reduction toolbox for U.S. DOE’s Clean Cities initiative.</a:t>
            </a:r>
          </a:p>
          <a:p>
            <a:pPr eaLnBrk="1" hangingPunct="1"/>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This slide shows just some of the tools available through the IdleBox website. Most are customizable. Content can be modified to suit your organization, and your own logo can be added.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can find IdleBox quickly by Googling “IdleBox” or by going to the web address shown on the slide. </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24</a:t>
            </a:fld>
            <a:endParaRPr lang="en-US" dirty="0"/>
          </a:p>
        </p:txBody>
      </p:sp>
    </p:spTree>
    <p:extLst>
      <p:ext uri="{BB962C8B-B14F-4D97-AF65-F5344CB8AC3E}">
        <p14:creationId xmlns:p14="http://schemas.microsoft.com/office/powerpoint/2010/main" val="480587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100" dirty="0">
                <a:solidFill>
                  <a:schemeClr val="tx1">
                    <a:lumMod val="95000"/>
                    <a:lumOff val="5000"/>
                  </a:schemeClr>
                </a:solidFill>
                <a:cs typeface="Arial" panose="020B0604020202020204" pitchFamily="34" charset="0"/>
                <a:sym typeface="Helvetica" panose="020B0604020202020204" pitchFamily="34" charset="0"/>
              </a:rPr>
              <a:t>This wraps up my presentation. I’d like to leave you with a couple of thoughts. Idle reduction is often called the “low-hanging fruit of fuel economy.” Unlike some other fuel-economy and emissions-reduction undertakings that require significant research and investment, reducing idling is something almost any driver can do beginning today, with real-time reductions in fuel use and emissions. Even equipment solutions will pay for themselves over time.</a:t>
            </a:r>
            <a:endParaRPr lang="en-US" sz="1100"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25</a:t>
            </a:fld>
            <a:endParaRPr lang="en-US" dirty="0"/>
          </a:p>
        </p:txBody>
      </p:sp>
    </p:spTree>
    <p:extLst>
      <p:ext uri="{BB962C8B-B14F-4D97-AF65-F5344CB8AC3E}">
        <p14:creationId xmlns:p14="http://schemas.microsoft.com/office/powerpoint/2010/main" val="4054634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lumMod val="95000"/>
                    <a:lumOff val="5000"/>
                  </a:schemeClr>
                </a:solidFill>
                <a:latin typeface="Arial" panose="020B0604020202020204" pitchFamily="34" charset="0"/>
                <a:cs typeface="Arial" panose="020B0604020202020204" pitchFamily="34" charset="0"/>
              </a:rPr>
              <a:t>⃝ Presenter: Slides 27-31 describe technology solutions. Slides 32-35 show </a:t>
            </a:r>
            <a:r>
              <a:rPr lang="en-US" sz="1200" i="1" dirty="0">
                <a:solidFill>
                  <a:schemeClr val="tx1">
                    <a:lumMod val="95000"/>
                    <a:lumOff val="5000"/>
                  </a:schemeClr>
                </a:solidFill>
                <a:cs typeface="Arial" panose="020B0604020202020204" pitchFamily="34" charset="0"/>
              </a:rPr>
              <a:t>key</a:t>
            </a:r>
            <a:r>
              <a:rPr lang="en-US" sz="1200" i="1" dirty="0">
                <a:solidFill>
                  <a:schemeClr val="tx1">
                    <a:lumMod val="95000"/>
                    <a:lumOff val="5000"/>
                  </a:schemeClr>
                </a:solidFill>
                <a:latin typeface="Arial" panose="020B0604020202020204" pitchFamily="34" charset="0"/>
                <a:cs typeface="Arial" panose="020B0604020202020204" pitchFamily="34" charset="0"/>
              </a:rPr>
              <a:t> IdleBox tools. </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26</a:t>
            </a:fld>
            <a:endParaRPr lang="en-US" dirty="0"/>
          </a:p>
        </p:txBody>
      </p:sp>
    </p:spTree>
    <p:extLst>
      <p:ext uri="{BB962C8B-B14F-4D97-AF65-F5344CB8AC3E}">
        <p14:creationId xmlns:p14="http://schemas.microsoft.com/office/powerpoint/2010/main" val="3619980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solidFill>
                  <a:srgbClr val="000000"/>
                </a:solidFill>
                <a:cs typeface="Arial" charset="0"/>
                <a:sym typeface="Helvetica" charset="0"/>
              </a:rPr>
              <a:t>Engine idle management systems fall into two general categories.</a:t>
            </a:r>
          </a:p>
          <a:p>
            <a:pPr eaLnBrk="1" hangingPunct="1">
              <a:defRPr/>
            </a:pPr>
            <a:endParaRPr lang="en-US" sz="1200" dirty="0">
              <a:solidFill>
                <a:srgbClr val="000000"/>
              </a:solidFill>
              <a:cs typeface="Arial" charset="0"/>
              <a:sym typeface="Helvetica" charset="0"/>
            </a:endParaRPr>
          </a:p>
          <a:p>
            <a:pPr marL="171450" indent="-171450" eaLnBrk="1" hangingPunct="1">
              <a:buFont typeface="Arial" pitchFamily="34" charset="0"/>
              <a:buChar char="•"/>
              <a:defRPr/>
            </a:pPr>
            <a:r>
              <a:rPr lang="en-US" sz="1200" dirty="0">
                <a:solidFill>
                  <a:srgbClr val="000000"/>
                </a:solidFill>
                <a:cs typeface="Arial" charset="0"/>
                <a:sym typeface="Helvetica" charset="0"/>
              </a:rPr>
              <a:t>Idle timers, also called “idle limiters,” simply shut off a vehicle’s engine after a preset amount of idle time (e.g., 3 minutes). </a:t>
            </a:r>
          </a:p>
          <a:p>
            <a:pPr marL="171450" indent="-171450" eaLnBrk="1" hangingPunct="1">
              <a:buFont typeface="Arial" pitchFamily="34" charset="0"/>
              <a:buChar char="•"/>
              <a:defRPr/>
            </a:pPr>
            <a:endParaRPr lang="en-US" sz="1200" dirty="0">
              <a:solidFill>
                <a:srgbClr val="000000"/>
              </a:solidFill>
              <a:cs typeface="Arial" charset="0"/>
              <a:sym typeface="Helvetica" charset="0"/>
            </a:endParaRPr>
          </a:p>
          <a:p>
            <a:pPr marL="171450" indent="-171450" eaLnBrk="1" hangingPunct="1">
              <a:buFont typeface="Arial" pitchFamily="34" charset="0"/>
              <a:buChar char="•"/>
              <a:defRPr/>
            </a:pPr>
            <a:r>
              <a:rPr lang="en-US" sz="1200" dirty="0">
                <a:solidFill>
                  <a:srgbClr val="000000"/>
                </a:solidFill>
                <a:cs typeface="Arial" charset="0"/>
                <a:sym typeface="Helvetica" charset="0"/>
              </a:rPr>
              <a:t>Automatic engine shut-down/start-up systems shut down a vehicle’s engine and restart it when the temperature inside the vehicle exceeds a lower or upper limit (to power HVAC) or when battery power falls below a certain threshold (to recharge the battery). </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27</a:t>
            </a:fld>
            <a:endParaRPr lang="en-US" dirty="0"/>
          </a:p>
        </p:txBody>
      </p:sp>
    </p:spTree>
    <p:extLst>
      <p:ext uri="{BB962C8B-B14F-4D97-AF65-F5344CB8AC3E}">
        <p14:creationId xmlns:p14="http://schemas.microsoft.com/office/powerpoint/2010/main" val="2518214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100" dirty="0">
                <a:solidFill>
                  <a:srgbClr val="000000"/>
                </a:solidFill>
                <a:cs typeface="Arial" charset="0"/>
                <a:sym typeface="Helvetica" charset="0"/>
              </a:rPr>
              <a:t>Some systems provide heat for the vehicle occupants or for the engine block. </a:t>
            </a:r>
          </a:p>
          <a:p>
            <a:pPr eaLnBrk="1" hangingPunct="1">
              <a:defRPr/>
            </a:pPr>
            <a:endParaRPr lang="en-US" sz="1100" dirty="0">
              <a:solidFill>
                <a:srgbClr val="000000"/>
              </a:solidFill>
              <a:cs typeface="Arial" charset="0"/>
              <a:sym typeface="Helvetica" charset="0"/>
            </a:endParaRPr>
          </a:p>
          <a:p>
            <a:pPr eaLnBrk="1" hangingPunct="1">
              <a:defRPr/>
            </a:pPr>
            <a:r>
              <a:rPr lang="en-US" sz="1100" dirty="0">
                <a:solidFill>
                  <a:srgbClr val="000000"/>
                </a:solidFill>
                <a:cs typeface="Arial" charset="0"/>
                <a:sym typeface="Helvetica" charset="0"/>
              </a:rPr>
              <a:t>Vehicle operators who need heat for the cab or passenger compartment might consider air heaters. These units use much less fuel than does engine idling. Heaters come in a number of forms:</a:t>
            </a:r>
          </a:p>
          <a:p>
            <a:pPr eaLnBrk="1" hangingPunct="1">
              <a:defRPr/>
            </a:pPr>
            <a:endParaRPr lang="en-US" sz="1100" dirty="0">
              <a:solidFill>
                <a:srgbClr val="000000"/>
              </a:solidFill>
              <a:cs typeface="Arial" charset="0"/>
              <a:sym typeface="Helvetica" charset="0"/>
            </a:endParaRPr>
          </a:p>
          <a:p>
            <a:pPr marL="171450" indent="-171450" eaLnBrk="1" hangingPunct="1">
              <a:buFont typeface="Arial" pitchFamily="34" charset="0"/>
              <a:buChar char="•"/>
              <a:defRPr/>
            </a:pPr>
            <a:r>
              <a:rPr lang="en-US" sz="1100" dirty="0">
                <a:solidFill>
                  <a:srgbClr val="000000"/>
                </a:solidFill>
                <a:cs typeface="Arial" charset="0"/>
                <a:sym typeface="Helvetica" charset="0"/>
              </a:rPr>
              <a:t>Fuel-fired heaters are sometimes called “direct-fired heaters” or “cabin heaters.”</a:t>
            </a:r>
          </a:p>
          <a:p>
            <a:pPr marL="171450" indent="-171450" eaLnBrk="1" hangingPunct="1">
              <a:buFont typeface="Arial" pitchFamily="34" charset="0"/>
              <a:buChar char="•"/>
              <a:defRPr/>
            </a:pPr>
            <a:r>
              <a:rPr lang="en-US" sz="1100" dirty="0">
                <a:solidFill>
                  <a:srgbClr val="000000"/>
                </a:solidFill>
                <a:cs typeface="Arial" charset="0"/>
                <a:sym typeface="Helvetica" charset="0"/>
              </a:rPr>
              <a:t>Coolant heaters use fuel to heat engine coolant, which is then circulated to keep the operator cabin warm.</a:t>
            </a:r>
          </a:p>
          <a:p>
            <a:pPr marL="171450" indent="-171450" eaLnBrk="1" hangingPunct="1">
              <a:buFont typeface="Arial" pitchFamily="34" charset="0"/>
              <a:buChar char="•"/>
              <a:defRPr/>
            </a:pPr>
            <a:r>
              <a:rPr lang="en-US" sz="1100" dirty="0">
                <a:solidFill>
                  <a:srgbClr val="000000"/>
                </a:solidFill>
                <a:cs typeface="Arial" charset="0"/>
                <a:sym typeface="Helvetica" charset="0"/>
              </a:rPr>
              <a:t>Waste-heat recovery systems circulate coolant warmed by engine operation to provide heat to the operator cabin when the engine is off. </a:t>
            </a:r>
          </a:p>
          <a:p>
            <a:pPr eaLnBrk="1" hangingPunct="1">
              <a:defRPr/>
            </a:pPr>
            <a:endParaRPr lang="en-US" sz="1100" dirty="0">
              <a:solidFill>
                <a:srgbClr val="000000"/>
              </a:solidFill>
              <a:cs typeface="Arial" charset="0"/>
              <a:sym typeface="Helvetica" charset="0"/>
            </a:endParaRPr>
          </a:p>
          <a:p>
            <a:pPr eaLnBrk="1" hangingPunct="1">
              <a:defRPr/>
            </a:pPr>
            <a:r>
              <a:rPr lang="en-US" sz="1100" dirty="0">
                <a:solidFill>
                  <a:srgbClr val="000000"/>
                </a:solidFill>
                <a:cs typeface="Arial" charset="0"/>
                <a:sym typeface="Helvetica" charset="0"/>
              </a:rPr>
              <a:t>Engine-block heaters simply preheat the engine block (or keep it warm). For some diesel engines in cold weather, a warmed engine block eliminates the need for prolonged, “warm up” idling. </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28</a:t>
            </a:fld>
            <a:endParaRPr lang="en-US" dirty="0"/>
          </a:p>
        </p:txBody>
      </p:sp>
    </p:spTree>
    <p:extLst>
      <p:ext uri="{BB962C8B-B14F-4D97-AF65-F5344CB8AC3E}">
        <p14:creationId xmlns:p14="http://schemas.microsoft.com/office/powerpoint/2010/main" val="1370182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29</a:t>
            </a:fld>
            <a:endParaRPr lang="en-US" dirty="0"/>
          </a:p>
        </p:txBody>
      </p:sp>
    </p:spTree>
    <p:extLst>
      <p:ext uri="{BB962C8B-B14F-4D97-AF65-F5344CB8AC3E}">
        <p14:creationId xmlns:p14="http://schemas.microsoft.com/office/powerpoint/2010/main" val="3028114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lumMod val="95000"/>
                    <a:lumOff val="5000"/>
                  </a:schemeClr>
                </a:solidFill>
                <a:latin typeface="Arial" panose="020B0604020202020204" pitchFamily="34" charset="0"/>
                <a:ea typeface="ＭＳ Ｐゴシック" charset="-128"/>
                <a:cs typeface="Arial" panose="020B0604020202020204" pitchFamily="34" charset="0"/>
                <a:sym typeface="Helvetica" charset="0"/>
              </a:rPr>
              <a:t>Before I get into the nuts and bolts of the presentation, let me tell you briefly about </a:t>
            </a:r>
            <a:r>
              <a:rPr lang="en-US" sz="120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sym typeface="Helvetica" charset="0"/>
              </a:rPr>
              <a:t>[my organization].</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3</a:t>
            </a:fld>
            <a:endParaRPr lang="en-US" dirty="0"/>
          </a:p>
        </p:txBody>
      </p:sp>
    </p:spTree>
    <p:extLst>
      <p:ext uri="{BB962C8B-B14F-4D97-AF65-F5344CB8AC3E}">
        <p14:creationId xmlns:p14="http://schemas.microsoft.com/office/powerpoint/2010/main" val="423759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en-US" sz="1100" dirty="0">
                <a:solidFill>
                  <a:srgbClr val="000000"/>
                </a:solidFill>
                <a:latin typeface="Arial" panose="020B0604020202020204" pitchFamily="34" charset="0"/>
                <a:cs typeface="Arial" panose="020B0604020202020204" pitchFamily="34" charset="0"/>
                <a:sym typeface="Helvetica" pitchFamily="2" charset="0"/>
              </a:rPr>
              <a:t>Auxiliary power systems are the most comprehensive solution and, for vehicles that idle a lot for climate control </a:t>
            </a:r>
            <a:r>
              <a:rPr lang="en-US" altLang="en-US" sz="1100" i="1" dirty="0">
                <a:solidFill>
                  <a:srgbClr val="000000"/>
                </a:solidFill>
                <a:latin typeface="Arial" panose="020B0604020202020204" pitchFamily="34" charset="0"/>
                <a:cs typeface="Arial" panose="020B0604020202020204" pitchFamily="34" charset="0"/>
                <a:sym typeface="Helvetica" pitchFamily="2" charset="0"/>
              </a:rPr>
              <a:t>and</a:t>
            </a:r>
            <a:r>
              <a:rPr lang="en-US" altLang="en-US" sz="1100" dirty="0">
                <a:solidFill>
                  <a:srgbClr val="000000"/>
                </a:solidFill>
                <a:latin typeface="Arial" panose="020B0604020202020204" pitchFamily="34" charset="0"/>
                <a:cs typeface="Arial" panose="020B0604020202020204" pitchFamily="34" charset="0"/>
                <a:sym typeface="Helvetica" pitchFamily="2" charset="0"/>
              </a:rPr>
              <a:t> power, they’re a good solution.</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altLang="en-US" sz="1100" dirty="0">
              <a:solidFill>
                <a:srgbClr val="000000"/>
              </a:solidFill>
              <a:latin typeface="Arial" panose="020B0604020202020204" pitchFamily="34" charset="0"/>
              <a:cs typeface="Arial" panose="020B0604020202020204" pitchFamily="34" charset="0"/>
              <a:sym typeface="Helvetica" pitchFamily="2"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en-US" sz="1100" dirty="0">
                <a:solidFill>
                  <a:srgbClr val="000000"/>
                </a:solidFill>
                <a:latin typeface="Arial" panose="020B0604020202020204" pitchFamily="34" charset="0"/>
                <a:cs typeface="Arial" panose="020B0604020202020204" pitchFamily="34" charset="0"/>
                <a:sym typeface="Helvetica" pitchFamily="2" charset="0"/>
              </a:rPr>
              <a:t>Auxiliary power systems provide power for HVAC, electronics, and other devices. Some systems provide power for power take-off (PTO) equipment for work trucks</a:t>
            </a:r>
            <a:r>
              <a:rPr lang="en-US" altLang="en-US" sz="1200" dirty="0">
                <a:solidFill>
                  <a:srgbClr val="000000"/>
                </a:solidFill>
                <a:latin typeface="Arial" panose="020B0604020202020204" pitchFamily="34" charset="0"/>
                <a:cs typeface="Arial" panose="020B0604020202020204" pitchFamily="34" charset="0"/>
                <a:sym typeface="Helvetica" pitchFamily="2" charset="0"/>
              </a:rPr>
              <a:t>. </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altLang="en-US" sz="1200" dirty="0">
              <a:solidFill>
                <a:srgbClr val="000000"/>
              </a:solidFill>
              <a:cs typeface="Arial" panose="020B0604020202020204" pitchFamily="34" charset="0"/>
              <a:sym typeface="Helvetica" pitchFamily="2"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i="1" dirty="0"/>
              <a:t>	</a:t>
            </a:r>
            <a:r>
              <a:rPr lang="en-US" altLang="en-US" sz="900" i="1" dirty="0">
                <a:ea typeface="ＭＳ Ｐゴシック" charset="-128"/>
              </a:rPr>
              <a:t>↘↘↘  </a:t>
            </a:r>
            <a:r>
              <a:rPr lang="en-US" altLang="en-US" sz="900" dirty="0">
                <a:solidFill>
                  <a:srgbClr val="000000"/>
                </a:solidFill>
                <a:cs typeface="Arial" panose="020B0604020202020204" pitchFamily="34" charset="0"/>
                <a:sym typeface="Helvetica" pitchFamily="2" charset="0"/>
              </a:rPr>
              <a:t>PTOs divert power from the main vehicle engine to power another device, such as a hydraulic lift.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altLang="en-US" sz="1200" dirty="0">
              <a:solidFill>
                <a:srgbClr val="000000"/>
              </a:solidFill>
              <a:cs typeface="Arial" panose="020B0604020202020204" pitchFamily="34" charset="0"/>
              <a:sym typeface="Helvetica" pitchFamily="2"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en-US" sz="1100" dirty="0">
                <a:solidFill>
                  <a:srgbClr val="000000"/>
                </a:solidFill>
                <a:latin typeface="Arial" panose="020B0604020202020204" pitchFamily="34" charset="0"/>
                <a:cs typeface="Arial" panose="020B0604020202020204" pitchFamily="34" charset="0"/>
                <a:sym typeface="Helvetica" pitchFamily="2" charset="0"/>
              </a:rPr>
              <a:t>The auxiliary power systems, which may </a:t>
            </a:r>
            <a:r>
              <a:rPr lang="en-US" altLang="en-US" sz="1100" dirty="0">
                <a:solidFill>
                  <a:srgbClr val="000000"/>
                </a:solidFill>
                <a:cs typeface="Arial" panose="020B0604020202020204" pitchFamily="34" charset="0"/>
                <a:sym typeface="Helvetica" pitchFamily="2" charset="0"/>
              </a:rPr>
              <a:t>run on </a:t>
            </a:r>
            <a:r>
              <a:rPr lang="en-US" altLang="en-US" sz="1100" dirty="0">
                <a:solidFill>
                  <a:srgbClr val="000000"/>
                </a:solidFill>
                <a:latin typeface="Arial" panose="020B0604020202020204" pitchFamily="34" charset="0"/>
                <a:cs typeface="Arial" panose="020B0604020202020204" pitchFamily="34" charset="0"/>
                <a:sym typeface="Helvetica" pitchFamily="2" charset="0"/>
              </a:rPr>
              <a:t>diesel fuel or battery, are often called “auxiliary power units” (APUs). Systems powered or supplemented by other means, such as fuel cells or solar power, are also possible.</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altLang="en-US" sz="11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en-US" sz="1100" dirty="0">
                <a:solidFill>
                  <a:srgbClr val="000000"/>
                </a:solidFill>
                <a:latin typeface="Arial" panose="020B0604020202020204" pitchFamily="34" charset="0"/>
                <a:cs typeface="Arial" panose="020B0604020202020204" pitchFamily="34" charset="0"/>
                <a:sym typeface="Helvetica" pitchFamily="2" charset="0"/>
              </a:rPr>
              <a:t>A number of police departments use either automatic stop-start controls with a battery-charge monitor or auxiliary batteries, which run vehicle warning lights and communication systems while the engine is off. Use of these technologies can significantly reduce idling times, which means decreased fuel use and engine wear. </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30</a:t>
            </a:fld>
            <a:endParaRPr lang="en-US" dirty="0"/>
          </a:p>
        </p:txBody>
      </p:sp>
    </p:spTree>
    <p:extLst>
      <p:ext uri="{BB962C8B-B14F-4D97-AF65-F5344CB8AC3E}">
        <p14:creationId xmlns:p14="http://schemas.microsoft.com/office/powerpoint/2010/main" val="2320153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ＭＳ Ｐゴシック" charset="-128"/>
              </a:rPr>
              <a:t>Stop-start technology, which increasingly comes installed on vehicles, automatically shuts off the main engine at stops and seamlessly restarts it when the driver releases the brake.</a:t>
            </a:r>
            <a:r>
              <a:rPr lang="en-US" sz="1100" dirty="0">
                <a:cs typeface="Arial" panose="020B0604020202020204" pitchFamily="34" charset="0"/>
              </a:rPr>
              <a:t> For urban drive cycles with lots </a:t>
            </a:r>
            <a:r>
              <a:rPr lang="en-US" sz="1100" dirty="0">
                <a:ea typeface="ＭＳ Ｐゴシック" charset="-128"/>
              </a:rPr>
              <a:t>of stop-and-go driving, this technology can save a lot of fuel. </a:t>
            </a:r>
            <a:endParaRPr lang="en-US" sz="1100" dirty="0">
              <a:latin typeface="Arial" panose="020B0604020202020204" pitchFamily="34" charset="0"/>
              <a:cs typeface="Arial" panose="020B0604020202020204" pitchFamily="34" charset="0"/>
            </a:endParaRPr>
          </a:p>
          <a:p>
            <a:pPr marL="0" lvl="1" defTabSz="463550">
              <a:spcBef>
                <a:spcPct val="0"/>
              </a:spcBef>
            </a:pPr>
            <a:endParaRPr lang="en-US" altLang="en-US" sz="1100" dirty="0">
              <a:solidFill>
                <a:srgbClr val="000000"/>
              </a:solidFill>
              <a:ea typeface="ＭＳ Ｐゴシック" panose="020B0600070205080204" pitchFamily="34" charset="-128"/>
            </a:endParaRPr>
          </a:p>
          <a:p>
            <a:pPr marL="0" lvl="1" defTabSz="463550">
              <a:spcBef>
                <a:spcPct val="0"/>
              </a:spcBef>
            </a:pPr>
            <a:r>
              <a:rPr lang="en-US" altLang="en-US" sz="1100" dirty="0">
                <a:ea typeface="ＭＳ Ｐゴシック" charset="-128"/>
              </a:rPr>
              <a:t>	</a:t>
            </a:r>
            <a:r>
              <a:rPr lang="en-US" altLang="en-US" sz="800" i="1" dirty="0">
                <a:ea typeface="ＭＳ Ｐゴシック" charset="-128"/>
              </a:rPr>
              <a:t>↘↘↘  Stop-start technology </a:t>
            </a:r>
            <a:r>
              <a:rPr lang="en-US" sz="800" i="1" dirty="0">
                <a:ea typeface="ＭＳ Ｐゴシック" charset="-128"/>
              </a:rPr>
              <a:t>is sometimes called idle-stop or microhybrid technology.  </a:t>
            </a:r>
          </a:p>
          <a:p>
            <a:pPr marL="0" lvl="1" defTabSz="463550">
              <a:spcBef>
                <a:spcPct val="0"/>
              </a:spcBef>
            </a:pPr>
            <a:endParaRPr lang="en-US" sz="1100" i="1" dirty="0">
              <a:latin typeface="Arial" panose="020B0604020202020204" pitchFamily="34" charset="0"/>
              <a:cs typeface="Arial" panose="020B0604020202020204" pitchFamily="34" charset="0"/>
            </a:endParaRPr>
          </a:p>
          <a:p>
            <a:r>
              <a:rPr lang="en-US" sz="1100" dirty="0"/>
              <a:t>Telematics combines telecommunications and informatics technologies for the collection, transmission—and increasingly, analysis—of information about vehicles and their operations. Among the data telematics collects is information about the ”who,” “where,” and “for how long” on idling episodes. Data can be examined at the driver or vehicle level and at the aggregate level for a big-picture view fleet idling losses.</a:t>
            </a:r>
          </a:p>
          <a:p>
            <a:endParaRPr lang="en-US" sz="1100" dirty="0"/>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31</a:t>
            </a:fld>
            <a:endParaRPr lang="en-US" dirty="0"/>
          </a:p>
        </p:txBody>
      </p:sp>
    </p:spTree>
    <p:extLst>
      <p:ext uri="{BB962C8B-B14F-4D97-AF65-F5344CB8AC3E}">
        <p14:creationId xmlns:p14="http://schemas.microsoft.com/office/powerpoint/2010/main" val="3515326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latin typeface="Arial" panose="020B0604020202020204" pitchFamily="34" charset="0"/>
                <a:cs typeface="Arial" panose="020B0604020202020204" pitchFamily="34" charset="0"/>
              </a:rPr>
              <a:t>Idling Reduction Technology Solutions for Class 1-8 Vehicles is a table of about 45 idle reduction technologies with basic information and direct links to the manufacturer web pages. </a:t>
            </a:r>
          </a:p>
          <a:p>
            <a:endParaRPr lang="en-US" sz="1100" dirty="0">
              <a:solidFill>
                <a:schemeClr val="tx1"/>
              </a:solidFill>
              <a:latin typeface="Arial" panose="020B0604020202020204" pitchFamily="34" charset="0"/>
              <a:cs typeface="Arial" panose="020B0604020202020204" pitchFamily="34" charset="0"/>
            </a:endParaRPr>
          </a:p>
          <a:p>
            <a:r>
              <a:rPr lang="en-US" sz="1100" dirty="0">
                <a:solidFill>
                  <a:schemeClr val="tx1"/>
                </a:solidFill>
                <a:latin typeface="Arial" panose="020B0604020202020204" pitchFamily="34" charset="0"/>
                <a:cs typeface="Arial" panose="020B0604020202020204" pitchFamily="34" charset="0"/>
              </a:rPr>
              <a:t>This table is organized by stationary services needed (such as heat, cooling, or both with the addition of power). The second column indicates for which general vehicle classes—light duty, </a:t>
            </a:r>
            <a:r>
              <a:rPr lang="en-US" sz="1100" dirty="0">
                <a:cs typeface="Arial" panose="020B0604020202020204" pitchFamily="34" charset="0"/>
              </a:rPr>
              <a:t>medium duty, or heavy duty</a:t>
            </a:r>
            <a:r>
              <a:rPr lang="en-US" sz="1100" dirty="0">
                <a:solidFill>
                  <a:schemeClr val="tx1"/>
                </a:solidFill>
                <a:latin typeface="Arial" panose="020B0604020202020204" pitchFamily="34" charset="0"/>
                <a:cs typeface="Arial" panose="020B0604020202020204" pitchFamily="34" charset="0"/>
              </a:rPr>
              <a:t>—the solutions apply. </a:t>
            </a:r>
          </a:p>
          <a:p>
            <a:endParaRPr lang="en-US" sz="1100" dirty="0">
              <a:solidFill>
                <a:schemeClr val="tx1"/>
              </a:solidFill>
              <a:latin typeface="Arial" panose="020B0604020202020204" pitchFamily="34" charset="0"/>
              <a:cs typeface="Arial" panose="020B0604020202020204" pitchFamily="34" charset="0"/>
            </a:endParaRPr>
          </a:p>
          <a:p>
            <a:r>
              <a:rPr lang="en-US" sz="1100" dirty="0">
                <a:solidFill>
                  <a:schemeClr val="tx1"/>
                </a:solidFill>
                <a:latin typeface="Arial" panose="020B0604020202020204" pitchFamily="34" charset="0"/>
                <a:cs typeface="Arial" panose="020B0604020202020204" pitchFamily="34" charset="0"/>
              </a:rPr>
              <a:t>This </a:t>
            </a:r>
            <a:r>
              <a:rPr lang="en-US" sz="1100" dirty="0">
                <a:cs typeface="Arial" panose="020B0604020202020204" pitchFamily="34" charset="0"/>
              </a:rPr>
              <a:t>resource </a:t>
            </a:r>
            <a:r>
              <a:rPr lang="en-US" sz="1100" dirty="0">
                <a:solidFill>
                  <a:schemeClr val="tx1"/>
                </a:solidFill>
                <a:latin typeface="Arial" panose="020B0604020202020204" pitchFamily="34" charset="0"/>
                <a:cs typeface="Arial" panose="020B0604020202020204" pitchFamily="34" charset="0"/>
              </a:rPr>
              <a:t>can be found in IdleBox. You can also find it by Googling the title. </a:t>
            </a:r>
          </a:p>
          <a:p>
            <a:endParaRPr lang="en-US" sz="1100" dirty="0">
              <a:cs typeface="Arial" panose="020B0604020202020204" pitchFamily="34" charset="0"/>
            </a:endParaRPr>
          </a:p>
          <a:p>
            <a:r>
              <a:rPr lang="en-US" sz="1100" i="1" dirty="0"/>
              <a:t>⃝ Presenter: You can go directly to the table from the hyperlink on the slide.</a:t>
            </a:r>
            <a:endParaRPr lang="en-US" sz="1100" dirty="0"/>
          </a:p>
          <a:p>
            <a:endParaRPr lang="en-US" sz="1100" dirty="0"/>
          </a:p>
          <a:p>
            <a:endParaRPr lang="en-US"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AF2A613-81F5-44E3-8EFD-9BD11148EB63}" type="slidenum">
              <a:rPr lang="en-US" smtClean="0"/>
              <a:pPr/>
              <a:t>32</a:t>
            </a:fld>
            <a:endParaRPr lang="en-US" dirty="0"/>
          </a:p>
        </p:txBody>
      </p:sp>
    </p:spTree>
    <p:extLst>
      <p:ext uri="{BB962C8B-B14F-4D97-AF65-F5344CB8AC3E}">
        <p14:creationId xmlns:p14="http://schemas.microsoft.com/office/powerpoint/2010/main" val="841636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mn-cs"/>
              </a:rPr>
              <a:t>The cost-effectiveness of any idle reduction approach or technology depends on the amount of idling to be offset, which depends in part on the climate where it </a:t>
            </a:r>
            <a:r>
              <a:rPr lang="en-US" sz="1200" dirty="0"/>
              <a:t>will be</a:t>
            </a:r>
            <a:r>
              <a:rPr lang="en-US" sz="1200" b="0" kern="1200" dirty="0">
                <a:solidFill>
                  <a:schemeClr val="tx1"/>
                </a:solidFill>
                <a:effectLst/>
                <a:latin typeface="Arial" panose="020B0604020202020204" pitchFamily="34" charset="0"/>
                <a:ea typeface="+mn-ea"/>
                <a:cs typeface="+mn-cs"/>
              </a:rPr>
              <a:t> used. </a:t>
            </a:r>
          </a:p>
          <a:p>
            <a:pPr marL="0" marR="0" lvl="0" indent="0" algn="l" defTabSz="914400" rtl="0" eaLnBrk="1" fontAlgn="auto" latinLnBrk="0" hangingPunct="1">
              <a:lnSpc>
                <a:spcPct val="100000"/>
              </a:lnSpc>
              <a:spcAft>
                <a:spcPts val="0"/>
              </a:spcAft>
              <a:buClrTx/>
              <a:buSzTx/>
              <a:buFontTx/>
              <a:buNone/>
              <a:tabLst/>
              <a:defRPr/>
            </a:pPr>
            <a:endParaRPr lang="en-US" sz="1200" i="1" dirty="0"/>
          </a:p>
          <a:p>
            <a:pPr marL="0" marR="0" lvl="0" indent="0" algn="l" defTabSz="914400" rtl="0" eaLnBrk="1" fontAlgn="auto" latinLnBrk="0" hangingPunct="1">
              <a:lnSpc>
                <a:spcPct val="100000"/>
              </a:lnSpc>
              <a:spcAft>
                <a:spcPts val="0"/>
              </a:spcAft>
              <a:buClrTx/>
              <a:buSzTx/>
              <a:buFontTx/>
              <a:buNone/>
              <a:tabLst/>
              <a:defRPr/>
            </a:pP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Argonne National Laboratory provides this </a:t>
            </a:r>
            <a:r>
              <a:rPr lang="en-US" altLang="en-US" sz="1200" b="1" dirty="0">
                <a:solidFill>
                  <a:srgbClr val="000000"/>
                </a:solidFill>
                <a:latin typeface="Arial" panose="020B0604020202020204" pitchFamily="34" charset="0"/>
                <a:cs typeface="Arial" panose="020B0604020202020204" pitchFamily="34" charset="0"/>
                <a:sym typeface="Arial" panose="020B0604020202020204" pitchFamily="34" charset="0"/>
              </a:rPr>
              <a:t>Idle Reduction Savings Calculator </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that allows fleet managers, owner-operators, and others to determine how much money they can save with idle reduction. </a:t>
            </a:r>
          </a:p>
          <a:p>
            <a:pPr marL="0" marR="0" lvl="0" indent="0" algn="l" defTabSz="914400" rtl="0" eaLnBrk="1" fontAlgn="auto" latinLnBrk="0" hangingPunct="1">
              <a:lnSpc>
                <a:spcPct val="100000"/>
              </a:lnSpc>
              <a:spcAft>
                <a:spcPts val="0"/>
              </a:spcAft>
              <a:buClrTx/>
              <a:buSzTx/>
              <a:buFontTx/>
              <a:buNone/>
              <a:tabLst/>
              <a:defRPr/>
            </a:pPr>
            <a:endPar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Aft>
                <a:spcPts val="0"/>
              </a:spcAft>
              <a:buClrTx/>
              <a:buSzTx/>
              <a:buFontTx/>
              <a:buNone/>
              <a:tabLst/>
              <a:defRPr/>
            </a:pPr>
            <a:r>
              <a:rPr lang="en-US" altLang="en-US" sz="1200" dirty="0">
                <a:latin typeface="Arial" panose="020B0604020202020204" pitchFamily="34" charset="0"/>
              </a:rPr>
              <a:t>Depending on the technology chosen, current fuel prices, and how much a vehicle idles, the payback for idle reduction technology use may be months or years. There’s a lot of variability.</a:t>
            </a:r>
            <a:endParaRPr lang="en-US" sz="1200" i="1" dirty="0">
              <a:solidFill>
                <a:schemeClr val="tx1"/>
              </a:solidFill>
              <a:latin typeface="Arial" panose="020B0604020202020204" pitchFamily="34" charset="0"/>
              <a:cs typeface="Arial" panose="020B0604020202020204" pitchFamily="34" charset="0"/>
              <a:sym typeface="Arial" charset="0"/>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This can be found in IdleBox. You can also find it by Googling the title.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a:defRPr/>
            </a:pPr>
            <a:r>
              <a:rPr lang="en-US" sz="1200" i="1" dirty="0"/>
              <a:t>⃝ Presenter: You can go directly to the landing page for the calculator from the hyperlink on the slide.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AF2A613-81F5-44E3-8EFD-9BD11148EB63}" type="slidenum">
              <a:rPr lang="en-US" smtClean="0"/>
              <a:pPr/>
              <a:t>33</a:t>
            </a:fld>
            <a:endParaRPr lang="en-US" dirty="0"/>
          </a:p>
        </p:txBody>
      </p:sp>
    </p:spTree>
    <p:extLst>
      <p:ext uri="{BB962C8B-B14F-4D97-AF65-F5344CB8AC3E}">
        <p14:creationId xmlns:p14="http://schemas.microsoft.com/office/powerpoint/2010/main" val="3761082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The calculator includes some </a:t>
            </a:r>
            <a:r>
              <a:rPr lang="en-US" sz="1200" b="0" dirty="0">
                <a:solidFill>
                  <a:prstClr val="black"/>
                </a:solidFill>
                <a:latin typeface="Arial" panose="020B0604020202020204" pitchFamily="34" charset="0"/>
                <a:ea typeface="Arial Narrow" charset="0"/>
                <a:cs typeface="Arial" panose="020B0604020202020204" pitchFamily="34" charset="0"/>
                <a:sym typeface="Arial Narrow" charset="0"/>
              </a:rPr>
              <a:t>ballpark idling fuel-use assumptions in case you don’t have the information at hand.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black"/>
              </a:solidFill>
              <a:latin typeface="Arial" panose="020B0604020202020204" pitchFamily="34" charset="0"/>
              <a:ea typeface="Arial Narrow" charset="0"/>
              <a:cs typeface="Arial" panose="020B0604020202020204" pitchFamily="34" charset="0"/>
              <a:sym typeface="Arial Narrow"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black"/>
                </a:solidFill>
                <a:latin typeface="Arial" panose="020B0604020202020204" pitchFamily="34" charset="0"/>
                <a:ea typeface="Arial Narrow" charset="0"/>
                <a:cs typeface="Arial" panose="020B0604020202020204" pitchFamily="34" charset="0"/>
                <a:sym typeface="Arial Narrow" charset="0"/>
              </a:rPr>
              <a:t>Another Argonne tool, AFLEET, which stands for “</a:t>
            </a:r>
            <a:r>
              <a:rPr lang="en-US" sz="1200" b="0" i="0" u="none" strike="noStrike" kern="1200" dirty="0">
                <a:solidFill>
                  <a:schemeClr val="tx1"/>
                </a:solidFill>
                <a:effectLst/>
                <a:latin typeface="Arial" panose="020B0604020202020204" pitchFamily="34" charset="0"/>
                <a:ea typeface="+mn-ea"/>
                <a:cs typeface="+mn-cs"/>
              </a:rPr>
              <a:t>Alternative Fuel Life-Cycle Environmental and Economic Transportation Tool,” incorporates idle reduction into its calculations. Let me know if you’d like more information on AFLEET.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dirty="0">
              <a:solidFill>
                <a:schemeClr val="tx1"/>
              </a:solidFill>
              <a:effectLst/>
              <a:latin typeface="Arial" panose="020B0604020202020204" pitchFamily="34" charset="0"/>
              <a:ea typeface="+mn-ea"/>
              <a:cs typeface="+mn-cs"/>
              <a:sym typeface="Arial Narrow"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1" dirty="0">
                <a:ea typeface="ＭＳ Ｐゴシック" charset="-128"/>
              </a:rPr>
              <a:t>	</a:t>
            </a:r>
            <a:r>
              <a:rPr lang="en-US" altLang="en-US" sz="900" i="1" dirty="0">
                <a:ea typeface="ＭＳ Ｐゴシック" charset="-128"/>
              </a:rPr>
              <a:t>↘↘↘</a:t>
            </a:r>
            <a:r>
              <a:rPr lang="en-US" altLang="en-US" sz="900" b="0" i="0" u="none" strike="noStrike" kern="1200" dirty="0">
                <a:solidFill>
                  <a:schemeClr val="tx1"/>
                </a:solidFill>
                <a:effectLst/>
                <a:latin typeface="Arial" panose="020B0604020202020204" pitchFamily="34" charset="0"/>
                <a:ea typeface="+mn-ea"/>
                <a:cs typeface="+mn-cs"/>
                <a:sym typeface="Arial Narrow" charset="0"/>
              </a:rPr>
              <a:t>  </a:t>
            </a:r>
            <a:r>
              <a:rPr lang="en-US" sz="900" b="0" i="1" u="none" strike="noStrike" kern="1200" dirty="0">
                <a:solidFill>
                  <a:schemeClr val="tx1"/>
                </a:solidFill>
                <a:effectLst/>
                <a:latin typeface="Arial" panose="020B0604020202020204" pitchFamily="34" charset="0"/>
                <a:ea typeface="+mn-ea"/>
                <a:cs typeface="+mn-cs"/>
                <a:sym typeface="Arial Narrow" charset="0"/>
              </a:rPr>
              <a:t>https://greet.es.anl.gov/afleet_tool</a:t>
            </a:r>
            <a:endParaRPr lang="en-US" sz="900" b="0" i="1" dirty="0">
              <a:solidFill>
                <a:prstClr val="black"/>
              </a:solidFill>
              <a:latin typeface="Arial" panose="020B0604020202020204" pitchFamily="34" charset="0"/>
              <a:ea typeface="Arial Narrow" charset="0"/>
              <a:cs typeface="Arial" panose="020B0604020202020204" pitchFamily="34" charset="0"/>
              <a:sym typeface="Arial Narrow"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prstClr val="black"/>
              </a:solidFill>
              <a:latin typeface="Arial" panose="020B0604020202020204" pitchFamily="34" charset="0"/>
              <a:ea typeface="Arial Narrow" charset="0"/>
              <a:cs typeface="Arial" panose="020B0604020202020204" pitchFamily="34" charset="0"/>
              <a:sym typeface="Arial Narrow" charset="0"/>
            </a:endParaRP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34</a:t>
            </a:fld>
            <a:endParaRPr lang="en-US" dirty="0"/>
          </a:p>
        </p:txBody>
      </p:sp>
    </p:spTree>
    <p:extLst>
      <p:ext uri="{BB962C8B-B14F-4D97-AF65-F5344CB8AC3E}">
        <p14:creationId xmlns:p14="http://schemas.microsoft.com/office/powerpoint/2010/main" val="3781076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rPr>
              <a:t>Clean Cities’ IdleBase is a compilation of idling laws for all classes of on-road vehicles. Organized by state, it describes vehicle type, exemptions to the law, and penalties known, with links to the law itself. </a:t>
            </a:r>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IdleBase can be found in IdleBox. You can also find it by Googling “IdleBase.” </a:t>
            </a:r>
          </a:p>
          <a:p>
            <a:pPr lvl="0">
              <a:defRPr/>
            </a:pPr>
            <a:endParaRPr lang="en-US" sz="1200" dirty="0">
              <a:cs typeface="Arial" panose="020B0604020202020204" pitchFamily="34" charset="0"/>
            </a:endParaRPr>
          </a:p>
          <a:p>
            <a:pPr>
              <a:defRPr/>
            </a:pPr>
            <a:r>
              <a:rPr lang="en-US" sz="1200" i="1" dirty="0"/>
              <a:t>⃝ Presenter: You can go directly to the landing page for IdleBase from the hyperlink on the slide.</a:t>
            </a:r>
            <a:endParaRPr lang="en-US" sz="1200" dirty="0"/>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35</a:t>
            </a:fld>
            <a:endParaRPr lang="en-US" dirty="0"/>
          </a:p>
        </p:txBody>
      </p:sp>
    </p:spTree>
    <p:extLst>
      <p:ext uri="{BB962C8B-B14F-4D97-AF65-F5344CB8AC3E}">
        <p14:creationId xmlns:p14="http://schemas.microsoft.com/office/powerpoint/2010/main" val="180382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0" i="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First, let’s define idling. Idling is running a vehicle engine for nonpropulsion purposes. Some examples are shown on the slide. </a:t>
            </a:r>
          </a:p>
          <a:p>
            <a:pPr eaLnBrk="1" hangingPunct="1"/>
            <a:endParaRPr lang="en-US" altLang="en-US" sz="1200" b="0" i="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200" b="0" i="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While this definition is generally good, it suggests that the solution is to just turn the key. That’s sometimes true—as in the case of idling out of habit—but it’s more complicated than that. </a:t>
            </a:r>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endParaRPr lang="en-US" dirty="0"/>
          </a:p>
          <a:p>
            <a:r>
              <a:rPr lang="en-US" sz="900" i="1" dirty="0">
                <a:latin typeface="Arial" pitchFamily="34" charset="0"/>
                <a:cs typeface="Arial" pitchFamily="34" charset="0"/>
                <a:sym typeface="Helvetica" charset="0"/>
              </a:rPr>
              <a:t>Shutterstock 68649247</a:t>
            </a:r>
            <a:endParaRPr lang="en-US" sz="900" dirty="0"/>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4</a:t>
            </a:fld>
            <a:endParaRPr lang="en-US" dirty="0"/>
          </a:p>
        </p:txBody>
      </p:sp>
    </p:spTree>
    <p:extLst>
      <p:ext uri="{BB962C8B-B14F-4D97-AF65-F5344CB8AC3E}">
        <p14:creationId xmlns:p14="http://schemas.microsoft.com/office/powerpoint/2010/main" val="84072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altLang="en-US" sz="1200" dirty="0">
                <a:solidFill>
                  <a:schemeClr val="tx1"/>
                </a:solidFill>
                <a:latin typeface="Arial" panose="020B0604020202020204" pitchFamily="34" charset="0"/>
                <a:cs typeface="Arial" panose="020B0604020202020204" pitchFamily="34" charset="0"/>
                <a:sym typeface="Helvetica" panose="020B0604020202020204" pitchFamily="34" charset="0"/>
              </a:rPr>
              <a:t>What vehicles idle? Pretty much any vehicle can, from light duty to heavy duty, including nonroad vehicles such as construction and agricultural equipment, locomotives, water-borne vessels, and aircraft. The focus of this presentation is light- and medium-duty vehicles. </a:t>
            </a:r>
          </a:p>
          <a:p>
            <a:pPr defTabSz="939363">
              <a:defRPr/>
            </a:pPr>
            <a:endParaRPr lang="en-US" sz="1200" dirty="0">
              <a:solidFill>
                <a:schemeClr val="tx1"/>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sz="900" i="1" dirty="0">
                <a:latin typeface="Arial" pitchFamily="34" charset="0"/>
                <a:cs typeface="Arial" pitchFamily="34" charset="0"/>
                <a:sym typeface="Helvetica" charset="0"/>
              </a:rPr>
              <a:t>Shutterstock 68649247</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5</a:t>
            </a:fld>
            <a:endParaRPr lang="en-US" dirty="0"/>
          </a:p>
        </p:txBody>
      </p:sp>
    </p:spTree>
    <p:extLst>
      <p:ext uri="{BB962C8B-B14F-4D97-AF65-F5344CB8AC3E}">
        <p14:creationId xmlns:p14="http://schemas.microsoft.com/office/powerpoint/2010/main" val="149418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i="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Each year, U.S. passenger vehicles, light trucks, medium-duty trucks, and heavy-duty vehicles consume more than 6 </a:t>
            </a:r>
            <a:r>
              <a:rPr lang="en-US" altLang="en-US" sz="1000" i="1"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billion</a:t>
            </a:r>
            <a:r>
              <a:rPr lang="en-US" altLang="en-US" sz="1000" i="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 gallons of diesel fuel and gasoline combined—without even moving. </a:t>
            </a:r>
            <a:r>
              <a:rPr lang="en-US" sz="1000" dirty="0">
                <a:solidFill>
                  <a:schemeClr val="tx1">
                    <a:lumMod val="95000"/>
                    <a:lumOff val="5000"/>
                  </a:schemeClr>
                </a:solidFill>
                <a:latin typeface="Arial" pitchFamily="34" charset="0"/>
                <a:cs typeface="Arial" pitchFamily="34" charset="0"/>
                <a:sym typeface="Helvetica" charset="0"/>
              </a:rPr>
              <a:t>Unnecessary idling often occurs:</a:t>
            </a:r>
          </a:p>
          <a:p>
            <a:pPr eaLnBrk="1" hangingPunct="1">
              <a:defRPr/>
            </a:pPr>
            <a:endParaRPr lang="en-US" sz="1000" dirty="0">
              <a:solidFill>
                <a:schemeClr val="tx1">
                  <a:lumMod val="95000"/>
                  <a:lumOff val="5000"/>
                </a:schemeClr>
              </a:solidFill>
              <a:latin typeface="Arial" pitchFamily="34" charset="0"/>
              <a:cs typeface="Arial" pitchFamily="34" charset="0"/>
              <a:sym typeface="Helvetica" charset="0"/>
            </a:endParaRPr>
          </a:p>
          <a:p>
            <a:pPr marL="176131" marR="0" lvl="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a:solidFill>
                  <a:schemeClr val="tx1">
                    <a:lumMod val="95000"/>
                    <a:lumOff val="5000"/>
                  </a:schemeClr>
                </a:solidFill>
                <a:latin typeface="Arial" pitchFamily="34" charset="0"/>
                <a:cs typeface="Arial" pitchFamily="34" charset="0"/>
                <a:sym typeface="Helvetica" charset="0"/>
              </a:rPr>
              <a:t>With idling to “warm up” the engine and the misuse of remote starters </a:t>
            </a:r>
          </a:p>
          <a:p>
            <a:pPr marL="176131" indent="-176131">
              <a:buFont typeface="Arial" pitchFamily="34" charset="0"/>
              <a:buChar char="•"/>
              <a:defRPr/>
            </a:pPr>
            <a:r>
              <a:rPr lang="en-US" sz="1000" dirty="0">
                <a:solidFill>
                  <a:schemeClr val="tx1">
                    <a:lumMod val="95000"/>
                    <a:lumOff val="5000"/>
                  </a:schemeClr>
                </a:solidFill>
                <a:latin typeface="Arial" pitchFamily="34" charset="0"/>
                <a:cs typeface="Arial" pitchFamily="34" charset="0"/>
                <a:sym typeface="Helvetica" charset="0"/>
              </a:rPr>
              <a:t>Waiting during the course of pickup and deliveries—of not only goods, but people</a:t>
            </a:r>
            <a:r>
              <a:rPr lang="en-US" sz="1000" dirty="0">
                <a:solidFill>
                  <a:schemeClr val="tx1">
                    <a:lumMod val="95000"/>
                    <a:lumOff val="5000"/>
                  </a:schemeClr>
                </a:solidFill>
                <a:cs typeface="Arial" pitchFamily="34" charset="0"/>
                <a:sym typeface="Helvetica" charset="0"/>
              </a:rPr>
              <a:t>—</a:t>
            </a:r>
            <a:r>
              <a:rPr lang="en-US" sz="1000" dirty="0">
                <a:solidFill>
                  <a:schemeClr val="tx1">
                    <a:lumMod val="95000"/>
                    <a:lumOff val="5000"/>
                  </a:schemeClr>
                </a:solidFill>
                <a:latin typeface="Arial" pitchFamily="34" charset="0"/>
                <a:cs typeface="Arial" pitchFamily="34" charset="0"/>
                <a:sym typeface="Helvetica" charset="0"/>
              </a:rPr>
              <a:t>and utility trucks waiting to do work</a:t>
            </a:r>
          </a:p>
          <a:p>
            <a:pPr marL="176131" indent="-176131">
              <a:buFont typeface="Arial" pitchFamily="34" charset="0"/>
              <a:buChar char="•"/>
              <a:defRPr/>
            </a:pPr>
            <a:r>
              <a:rPr lang="en-US" sz="1000" dirty="0">
                <a:solidFill>
                  <a:schemeClr val="tx1">
                    <a:lumMod val="95000"/>
                    <a:lumOff val="5000"/>
                  </a:schemeClr>
                </a:solidFill>
                <a:latin typeface="Arial" pitchFamily="34" charset="0"/>
                <a:cs typeface="Arial" pitchFamily="34" charset="0"/>
                <a:sym typeface="Helvetica" charset="0"/>
              </a:rPr>
              <a:t>When drivers use their vehicle as an office, especially in comfortable weather when climate control is not needed</a:t>
            </a:r>
          </a:p>
          <a:p>
            <a:pPr marL="176131" indent="-176131">
              <a:buFont typeface="Arial" pitchFamily="34" charset="0"/>
              <a:buChar char="•"/>
              <a:defRPr/>
            </a:pPr>
            <a:endParaRPr lang="en-US" sz="1000" dirty="0">
              <a:solidFill>
                <a:schemeClr val="tx1">
                  <a:lumMod val="95000"/>
                  <a:lumOff val="5000"/>
                </a:schemeClr>
              </a:solidFill>
              <a:latin typeface="Arial" pitchFamily="34" charset="0"/>
              <a:cs typeface="Arial" pitchFamily="34" charset="0"/>
              <a:sym typeface="Helvetica" charset="0"/>
            </a:endParaRPr>
          </a:p>
          <a:p>
            <a:pPr marL="0" indent="0">
              <a:buFont typeface="Arial" pitchFamily="34" charset="0"/>
              <a:buNone/>
              <a:defRPr/>
            </a:pPr>
            <a:r>
              <a:rPr lang="en-US" sz="1000" dirty="0">
                <a:solidFill>
                  <a:schemeClr val="tx1">
                    <a:lumMod val="95000"/>
                    <a:lumOff val="5000"/>
                  </a:schemeClr>
                </a:solidFill>
                <a:latin typeface="Arial" pitchFamily="34" charset="0"/>
                <a:cs typeface="Arial" pitchFamily="34" charset="0"/>
                <a:sym typeface="Helvetica" charset="0"/>
              </a:rPr>
              <a:t>Unnecessary idling may also occur:</a:t>
            </a:r>
          </a:p>
          <a:p>
            <a:pPr marL="171450" indent="-171450">
              <a:buFont typeface="Arial" panose="020B0604020202020204" pitchFamily="34" charset="0"/>
              <a:buChar char="•"/>
              <a:defRPr/>
            </a:pPr>
            <a:r>
              <a:rPr lang="en-US" sz="1000" dirty="0">
                <a:solidFill>
                  <a:schemeClr val="tx1">
                    <a:lumMod val="95000"/>
                    <a:lumOff val="5000"/>
                  </a:schemeClr>
                </a:solidFill>
                <a:latin typeface="Arial" pitchFamily="34" charset="0"/>
                <a:cs typeface="Arial" pitchFamily="34" charset="0"/>
                <a:sym typeface="Helvetica" charset="0"/>
              </a:rPr>
              <a:t>In convenience store parking lots (when someone “runs in” for coffee)</a:t>
            </a:r>
          </a:p>
          <a:p>
            <a:pPr marL="171450" indent="-171450">
              <a:buFont typeface="Arial" panose="020B0604020202020204" pitchFamily="34" charset="0"/>
              <a:buChar char="•"/>
              <a:defRPr/>
            </a:pPr>
            <a:r>
              <a:rPr lang="en-US" sz="1000" dirty="0">
                <a:solidFill>
                  <a:schemeClr val="tx1">
                    <a:lumMod val="95000"/>
                    <a:lumOff val="5000"/>
                  </a:schemeClr>
                </a:solidFill>
                <a:latin typeface="Arial" pitchFamily="34" charset="0"/>
                <a:cs typeface="Arial" pitchFamily="34" charset="0"/>
                <a:sym typeface="Helvetica" charset="0"/>
              </a:rPr>
              <a:t>At drive-throughs where stops last minutes rather than seconds (pharmacies and banks)</a:t>
            </a:r>
          </a:p>
          <a:p>
            <a:pPr marL="171450" indent="-171450">
              <a:buFont typeface="Arial" panose="020B0604020202020204" pitchFamily="34" charset="0"/>
              <a:buChar char="•"/>
              <a:defRPr/>
            </a:pPr>
            <a:r>
              <a:rPr lang="en-US" sz="1000" dirty="0">
                <a:solidFill>
                  <a:schemeClr val="tx1">
                    <a:lumMod val="95000"/>
                    <a:lumOff val="5000"/>
                  </a:schemeClr>
                </a:solidFill>
                <a:latin typeface="Arial" pitchFamily="34" charset="0"/>
                <a:cs typeface="Arial" pitchFamily="34" charset="0"/>
                <a:sym typeface="Helvetica" charset="0"/>
              </a:rPr>
              <a:t>While waiting at long freight-train crossings or bridge lifts</a:t>
            </a:r>
          </a:p>
          <a:p>
            <a:pPr marL="171450" indent="-171450">
              <a:buFont typeface="Arial" panose="020B0604020202020204" pitchFamily="34" charset="0"/>
              <a:buChar char="•"/>
              <a:defRPr/>
            </a:pPr>
            <a:endParaRPr lang="en-US" sz="1000" dirty="0">
              <a:solidFill>
                <a:schemeClr val="tx1">
                  <a:lumMod val="95000"/>
                  <a:lumOff val="5000"/>
                </a:schemeClr>
              </a:solidFill>
              <a:latin typeface="Arial" pitchFamily="34" charset="0"/>
              <a:cs typeface="Arial" pitchFamily="34" charset="0"/>
              <a:sym typeface="Helvetica" charset="0"/>
            </a:endParaRPr>
          </a:p>
          <a:p>
            <a:pPr eaLnBrk="1" hangingPunct="1">
              <a:defRPr/>
            </a:pPr>
            <a:r>
              <a:rPr lang="en-US" sz="1000" i="0" dirty="0">
                <a:solidFill>
                  <a:schemeClr val="tx1">
                    <a:lumMod val="95000"/>
                    <a:lumOff val="5000"/>
                  </a:schemeClr>
                </a:solidFill>
                <a:latin typeface="Arial" pitchFamily="34" charset="0"/>
                <a:cs typeface="Arial" pitchFamily="34" charset="0"/>
                <a:sym typeface="Helvetica" charset="0"/>
              </a:rPr>
              <a:t>Some drivers may feel uncomfortable turning their engines on and off frequently. What if my vehicle doesn’t restart? Won’t I wear out my starter? With today’s advanced vehicle technologies, these worries no longer apply. </a:t>
            </a:r>
          </a:p>
          <a:p>
            <a:pPr eaLnBrk="1" hangingPunct="1">
              <a:defRPr/>
            </a:pPr>
            <a:endParaRPr lang="en-US" sz="1600" i="1" dirty="0">
              <a:solidFill>
                <a:schemeClr val="tx1">
                  <a:lumMod val="95000"/>
                  <a:lumOff val="5000"/>
                </a:schemeClr>
              </a:solidFill>
              <a:latin typeface="Arial" pitchFamily="34" charset="0"/>
              <a:cs typeface="Arial" pitchFamily="34" charset="0"/>
              <a:sym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lumMod val="95000"/>
                    <a:lumOff val="5000"/>
                  </a:schemeClr>
                </a:solidFill>
                <a:latin typeface="Arial" pitchFamily="34" charset="0"/>
                <a:cs typeface="Arial" pitchFamily="34" charset="0"/>
                <a:sym typeface="Helvetica" charset="0"/>
              </a:rPr>
              <a:t>	</a:t>
            </a:r>
            <a:r>
              <a:rPr lang="en-US" sz="1050" b="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a:t>
            </a:r>
            <a:r>
              <a:rPr lang="en-US" sz="105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 </a:t>
            </a:r>
            <a:r>
              <a:rPr lang="en-US" sz="1050" b="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rPr>
              <a:t>See “Which Is Greener: Idle, or Stop and Restart? Comparing Fuel Use and Emissions for Short Passenger-Car Stops” https://afdc.energy.gov/files/u/publication/which_is_greener.pdf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1" dirty="0">
              <a:solidFill>
                <a:schemeClr val="tx1">
                  <a:lumMod val="95000"/>
                  <a:lumOff val="5000"/>
                </a:schemeClr>
              </a:solidFill>
              <a:latin typeface="Arial" panose="020B0604020202020204" pitchFamily="34" charset="0"/>
              <a:ea typeface="ＭＳ Ｐゴシック" charset="-128"/>
              <a:cs typeface="Arial" panose="020B0604020202020204" pitchFamily="34" charset="0"/>
              <a:sym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latin typeface="Arial" pitchFamily="34" charset="0"/>
                <a:cs typeface="Arial" pitchFamily="34" charset="0"/>
                <a:sym typeface="Helvetica" charset="0"/>
              </a:rPr>
              <a:t>Shutterstock 567109810 (delivery truck) and Shutterstock 54776782 (taxis)</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6</a:t>
            </a:fld>
            <a:endParaRPr lang="en-US" dirty="0"/>
          </a:p>
        </p:txBody>
      </p:sp>
    </p:spTree>
    <p:extLst>
      <p:ext uri="{BB962C8B-B14F-4D97-AF65-F5344CB8AC3E}">
        <p14:creationId xmlns:p14="http://schemas.microsoft.com/office/powerpoint/2010/main" val="162272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Sometimes, idling can be hard to avoid, such as when there’s a need for stationary power. There are solutions, but there’s no one-size-fits-all solution. Power needs vary. </a:t>
            </a:r>
          </a:p>
          <a:p>
            <a:pPr eaLnBrk="1" hangingPunct="1"/>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marL="171450" indent="-171450" eaLnBrk="1" hangingPunct="1">
              <a:buFont typeface="Arial" panose="020B0604020202020204" pitchFamily="34" charset="0"/>
              <a:buChar char="•"/>
            </a:pPr>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Emergency vehicles need power to run lights and other auxiliaries</a:t>
            </a:r>
            <a:r>
              <a:rPr lang="en-US" altLang="en-US" sz="1200" dirty="0">
                <a:solidFill>
                  <a:schemeClr val="tx1">
                    <a:lumMod val="95000"/>
                    <a:lumOff val="5000"/>
                  </a:schemeClr>
                </a:solidFill>
                <a:cs typeface="Arial" panose="020B0604020202020204" pitchFamily="34" charset="0"/>
                <a:sym typeface="Helvetica" panose="020B0604020202020204" pitchFamily="34" charset="0"/>
              </a:rPr>
              <a:t> like </a:t>
            </a:r>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communications equipment.</a:t>
            </a:r>
          </a:p>
          <a:p>
            <a:pPr marL="171450" indent="-171450" eaLnBrk="1" hangingPunct="1">
              <a:buFont typeface="Arial" panose="020B0604020202020204" pitchFamily="34" charset="0"/>
              <a:buChar char="•"/>
            </a:pPr>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marL="171450" indent="-171450" eaLnBrk="1" hangingPunct="1">
              <a:buFont typeface="Arial" panose="020B0604020202020204" pitchFamily="34" charset="0"/>
              <a:buChar char="•"/>
            </a:pPr>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All vehicle types need HVAC for the driver and any passengers when temperatures are very low or high. Sometimes cargo requires controlled temperatures (e.g., refrigerated trucks).</a:t>
            </a:r>
          </a:p>
          <a:p>
            <a:pPr marL="171450" indent="-171450" eaLnBrk="1" hangingPunct="1">
              <a:buFont typeface="Arial" panose="020B0604020202020204" pitchFamily="34" charset="0"/>
              <a:buChar char="•"/>
            </a:pPr>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marL="171450" indent="-171450" eaLnBrk="1" hangingPunct="1">
              <a:buFont typeface="Arial" panose="020B0604020202020204" pitchFamily="34" charset="0"/>
              <a:buChar char="•"/>
            </a:pPr>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Utility vehicles are usually designed to do stationary work, for which they need power. These vehicles are often equipped with “power take-off” or PTO, which transfers energy from the running engine to another device that does the work. </a:t>
            </a:r>
          </a:p>
          <a:p>
            <a:pPr eaLnBrk="1" hangingPunct="1"/>
            <a:endPar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2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Knowing the “why” of idling is important for evaluating potential solutions. Optimal solutions for delivery trucks will likely be different than those for work trucks.</a:t>
            </a:r>
          </a:p>
          <a:p>
            <a:pPr eaLnBrk="1" hangingPunct="1"/>
            <a:endParaRPr lang="en-US" altLang="en-US" sz="14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sz="800" i="1" dirty="0">
                <a:latin typeface="Arial" pitchFamily="34" charset="0"/>
                <a:cs typeface="Arial" pitchFamily="34" charset="0"/>
                <a:sym typeface="Helvetica" charset="0"/>
              </a:rPr>
              <a:t>Shutterstock 108854660 (police) and Shutterstock 90630583 (utility truck)</a:t>
            </a:r>
          </a:p>
          <a:p>
            <a:endParaRPr lang="en-US" dirty="0"/>
          </a:p>
        </p:txBody>
      </p:sp>
      <p:sp>
        <p:nvSpPr>
          <p:cNvPr id="4" name="Slide Number Placeholder 3"/>
          <p:cNvSpPr>
            <a:spLocks noGrp="1"/>
          </p:cNvSpPr>
          <p:nvPr>
            <p:ph type="sldNum" sz="quarter" idx="5"/>
          </p:nvPr>
        </p:nvSpPr>
        <p:spPr/>
        <p:txBody>
          <a:bodyPr/>
          <a:lstStyle/>
          <a:p>
            <a:fld id="{2AF2A613-81F5-44E3-8EFD-9BD11148EB63}" type="slidenum">
              <a:rPr lang="en-US" smtClean="0"/>
              <a:pPr/>
              <a:t>7</a:t>
            </a:fld>
            <a:endParaRPr lang="en-US" dirty="0"/>
          </a:p>
        </p:txBody>
      </p:sp>
    </p:spTree>
    <p:extLst>
      <p:ext uri="{BB962C8B-B14F-4D97-AF65-F5344CB8AC3E}">
        <p14:creationId xmlns:p14="http://schemas.microsoft.com/office/powerpoint/2010/main" val="126107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While a single vehicle may generate a relatively small amount of emissions and wasted fuel, these individual episodes accumulate. For a fleet of 10, 50, or 100 vehicles, the cumulative impacts can be significant.</a:t>
            </a:r>
          </a:p>
          <a:p>
            <a:pPr eaLnBrk="1" hangingPunct="1"/>
            <a:endPar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rPr>
              <a:t>Passenger cars—which are light-duty vehicles—are a substantial source of idling emissions and wasted fuel. Imagine this: if each car in the United States idles just 6 minutes per day, about 3 billion gallons of fuel are wasted annually, costing drivers $7.5 billion (if gas is $2.50/gal)—and they haven’t gotten anywhere! </a:t>
            </a:r>
          </a:p>
          <a:p>
            <a:pPr eaLnBrk="1" hangingPunct="1"/>
            <a:endParaRPr lang="en-US" altLang="en-US" sz="11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endParaRPr lang="en-US" altLang="en-US" sz="800" dirty="0">
              <a:solidFill>
                <a:schemeClr val="tx1">
                  <a:lumMod val="95000"/>
                  <a:lumOff val="5000"/>
                </a:schemeClr>
              </a:solidFill>
              <a:latin typeface="Arial" panose="020B0604020202020204" pitchFamily="34" charset="0"/>
              <a:cs typeface="Arial" panose="020B0604020202020204" pitchFamily="34" charset="0"/>
              <a:sym typeface="Helvetica" panose="020B0604020202020204" pitchFamily="34" charset="0"/>
            </a:endParaRPr>
          </a:p>
          <a:p>
            <a:pPr eaLnBrk="1" hangingPunct="1"/>
            <a:r>
              <a:rPr lang="en-US" sz="800" b="1" dirty="0">
                <a:latin typeface="Arial" panose="020B0604020202020204" pitchFamily="34" charset="0"/>
                <a:ea typeface="ＭＳ Ｐゴシック" charset="-128"/>
                <a:cs typeface="Arial" panose="020B0604020202020204" pitchFamily="34" charset="0"/>
              </a:rPr>
              <a:t>	↘↘↘</a:t>
            </a:r>
            <a:r>
              <a:rPr lang="en-US" sz="800" i="1" dirty="0">
                <a:latin typeface="Arial" panose="020B0604020202020204" pitchFamily="34" charset="0"/>
                <a:ea typeface="ＭＳ Ｐゴシック" charset="-128"/>
                <a:cs typeface="Arial" panose="020B0604020202020204" pitchFamily="34" charset="0"/>
              </a:rPr>
              <a:t> = </a:t>
            </a:r>
            <a:r>
              <a:rPr lang="en-US" sz="800" b="0" i="1" dirty="0">
                <a:latin typeface="Arial" panose="020B0604020202020204" pitchFamily="34" charset="0"/>
                <a:ea typeface="ＭＳ Ｐゴシック" charset="-128"/>
                <a:cs typeface="Arial" panose="020B0604020202020204" pitchFamily="34" charset="0"/>
              </a:rPr>
              <a:t>~275 million vehicles in the U.S. in 2017 (https://www.fhwa.dot.gov/policyinformation/statistics/2017/mv1.cfm) </a:t>
            </a:r>
            <a:endParaRPr lang="en-US" sz="800" b="0" i="1" dirty="0">
              <a:highlight>
                <a:srgbClr val="FFFF00"/>
              </a:highlight>
              <a:latin typeface="Arial" panose="020B0604020202020204" pitchFamily="34" charset="0"/>
              <a:ea typeface="ＭＳ Ｐゴシック" charset="-128"/>
              <a:cs typeface="Arial" panose="020B0604020202020204" pitchFamily="34" charset="0"/>
            </a:endParaRPr>
          </a:p>
          <a:p>
            <a:pPr eaLnBrk="1" hangingPunct="1"/>
            <a:endParaRPr lang="en-US" sz="800" i="1" dirty="0">
              <a:solidFill>
                <a:srgbClr val="FF0000"/>
              </a:solidFill>
              <a:highlight>
                <a:srgbClr val="FFFF00"/>
              </a:highlight>
              <a:latin typeface="Arial" panose="020B0604020202020204" pitchFamily="34" charset="0"/>
              <a:ea typeface="ＭＳ Ｐゴシック" charset="-128"/>
              <a:cs typeface="Arial" panose="020B0604020202020204" pitchFamily="34" charset="0"/>
            </a:endParaRPr>
          </a:p>
          <a:p>
            <a:endParaRPr lang="en-US" altLang="en-US" sz="700" dirty="0">
              <a:solidFill>
                <a:schemeClr val="tx1">
                  <a:lumMod val="95000"/>
                  <a:lumOff val="5000"/>
                </a:schemeClr>
              </a:solidFill>
              <a:cs typeface="Arial" panose="020B0604020202020204" pitchFamily="34" charset="0"/>
              <a:sym typeface="Helvetica" panose="020B0604020202020204" pitchFamily="34" charset="0"/>
            </a:endParaRPr>
          </a:p>
          <a:p>
            <a:r>
              <a:rPr lang="en-US" altLang="en-US" sz="800" dirty="0">
                <a:solidFill>
                  <a:schemeClr val="tx1">
                    <a:lumMod val="95000"/>
                    <a:lumOff val="5000"/>
                  </a:schemeClr>
                </a:solidFill>
                <a:cs typeface="Arial" panose="020B0604020202020204" pitchFamily="34" charset="0"/>
                <a:sym typeface="Helvetica" panose="020B0604020202020204" pitchFamily="34" charset="0"/>
              </a:rPr>
              <a:t>Image: Argonne National Laboratory</a:t>
            </a:r>
            <a:endParaRPr lang="en-US" sz="800" i="1" dirty="0">
              <a:solidFill>
                <a:srgbClr val="FF0000"/>
              </a:solidFill>
              <a:highlight>
                <a:srgbClr val="FFFF00"/>
              </a:highligh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99601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30250" y="1169988"/>
            <a:ext cx="5616575" cy="3160712"/>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solidFill>
                  <a:schemeClr val="tx1">
                    <a:lumMod val="95000"/>
                    <a:lumOff val="5000"/>
                  </a:schemeClr>
                </a:solidFill>
                <a:latin typeface="Arial" panose="020B0604020202020204" pitchFamily="34" charset="0"/>
                <a:cs typeface="Arial" panose="020B0604020202020204" pitchFamily="34" charset="0"/>
              </a:rPr>
              <a:t>I’m going to give you some specifics on the cost of idling.</a:t>
            </a:r>
          </a:p>
          <a:p>
            <a:endParaRPr lang="en-US" sz="800" dirty="0">
              <a:solidFill>
                <a:schemeClr val="tx1">
                  <a:lumMod val="95000"/>
                  <a:lumOff val="5000"/>
                </a:schemeClr>
              </a:solidFill>
              <a:latin typeface="Arial" panose="020B0604020202020204" pitchFamily="34" charset="0"/>
              <a:cs typeface="Arial" panose="020B0604020202020204" pitchFamily="34" charset="0"/>
            </a:endParaRPr>
          </a:p>
          <a:p>
            <a:r>
              <a:rPr lang="en-US" sz="800" i="1" dirty="0">
                <a:latin typeface="Arial" pitchFamily="34" charset="0"/>
                <a:cs typeface="Arial" pitchFamily="34" charset="0"/>
                <a:sym typeface="Helvetica" charset="0"/>
              </a:rPr>
              <a:t>Shutterstock 248599</a:t>
            </a:r>
            <a:endParaRPr lang="en-US" sz="800" dirty="0">
              <a:solidFill>
                <a:schemeClr val="tx1">
                  <a:lumMod val="95000"/>
                  <a:lumOff val="5000"/>
                </a:schemeClr>
              </a:solidFill>
              <a:latin typeface="Arial" panose="020B0604020202020204" pitchFamily="34" charset="0"/>
              <a:cs typeface="Arial" panose="020B0604020202020204" pitchFamily="34" charset="0"/>
            </a:endParaRPr>
          </a:p>
          <a:p>
            <a:pPr>
              <a:defRPr/>
            </a:pPr>
            <a:endParaRPr lang="en-US" sz="800" i="0" dirty="0">
              <a:solidFill>
                <a:schemeClr val="tx1"/>
              </a:solidFill>
              <a:latin typeface="Arial" panose="020B0604020202020204" pitchFamily="34" charset="0"/>
              <a:ea typeface="ＭＳ Ｐゴシック" charset="-128"/>
              <a:cs typeface="Arial" panose="020B0604020202020204" pitchFamily="34" charset="0"/>
              <a:sym typeface="Helvetica" charset="0"/>
            </a:endParaRPr>
          </a:p>
        </p:txBody>
      </p:sp>
    </p:spTree>
    <p:extLst>
      <p:ext uri="{BB962C8B-B14F-4D97-AF65-F5344CB8AC3E}">
        <p14:creationId xmlns:p14="http://schemas.microsoft.com/office/powerpoint/2010/main" val="312760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136378836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206417134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33462091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D983A8-64D2-AA4E-B1C1-8C41213F66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615821" y="406400"/>
            <a:ext cx="10363200" cy="1786294"/>
          </a:xfrm>
          <a:prstGeom prst="rect">
            <a:avLst/>
          </a:prstGeom>
        </p:spPr>
        <p:txBody>
          <a:bodyPr lIns="0" tIns="0" rIns="0" bIns="0" anchor="b">
            <a:noAutofit/>
          </a:bodyPr>
          <a:lstStyle>
            <a:lvl1pPr algn="l">
              <a:defRPr sz="5400" b="1" i="0">
                <a:solidFill>
                  <a:schemeClr val="accent1"/>
                </a:solidFill>
                <a:latin typeface="Arial Narrow" panose="020B0604020202020204" pitchFamily="34" charset="0"/>
                <a:cs typeface="Arial Narrow" panose="020B0604020202020204" pitchFamily="34" charset="0"/>
              </a:defRPr>
            </a:lvl1pPr>
          </a:lstStyle>
          <a:p>
            <a:r>
              <a:rPr lang="en-US" dirty="0"/>
              <a:t>Title here, up to two lines of copy in this space</a:t>
            </a:r>
          </a:p>
        </p:txBody>
      </p:sp>
      <p:sp>
        <p:nvSpPr>
          <p:cNvPr id="14" name="Text Placeholder 12">
            <a:extLst>
              <a:ext uri="{FF2B5EF4-FFF2-40B4-BE49-F238E27FC236}">
                <a16:creationId xmlns:a16="http://schemas.microsoft.com/office/drawing/2014/main" id="{3DD6E2A9-6AC3-C84C-AADE-E17811672897}"/>
              </a:ext>
            </a:extLst>
          </p:cNvPr>
          <p:cNvSpPr>
            <a:spLocks noGrp="1"/>
          </p:cNvSpPr>
          <p:nvPr>
            <p:ph type="body" sz="quarter" idx="11" hasCustomPrompt="1"/>
          </p:nvPr>
        </p:nvSpPr>
        <p:spPr>
          <a:xfrm>
            <a:off x="615951" y="2360660"/>
            <a:ext cx="9091204" cy="839107"/>
          </a:xfrm>
          <a:prstGeom prst="rect">
            <a:avLst/>
          </a:prstGeom>
        </p:spPr>
        <p:txBody>
          <a:bodyPr lIns="0" tIns="0" rIns="0" bIns="0">
            <a:noAutofit/>
          </a:bodyPr>
          <a:lstStyle>
            <a:lvl1pPr marL="0" indent="0">
              <a:lnSpc>
                <a:spcPct val="100000"/>
              </a:lnSpc>
              <a:spcBef>
                <a:spcPts val="0"/>
              </a:spcBef>
              <a:buNone/>
              <a:defRPr sz="2800" b="0" i="0">
                <a:solidFill>
                  <a:schemeClr val="accent5"/>
                </a:solidFill>
                <a:latin typeface="Arial Narrow" panose="020B0604020202020204" pitchFamily="34" charset="0"/>
                <a:cs typeface="Arial Narrow" panose="020B0604020202020204" pitchFamily="34" charset="0"/>
              </a:defRPr>
            </a:lvl1pPr>
          </a:lstStyle>
          <a:p>
            <a:pPr lvl="0"/>
            <a:r>
              <a:rPr lang="en-US" dirty="0"/>
              <a:t>Subtitle of project goes here, </a:t>
            </a:r>
            <a:br>
              <a:rPr lang="en-US" dirty="0"/>
            </a:br>
            <a:r>
              <a:rPr lang="en-US" dirty="0"/>
              <a:t>delete if not needed</a:t>
            </a:r>
          </a:p>
        </p:txBody>
      </p:sp>
      <p:sp>
        <p:nvSpPr>
          <p:cNvPr id="4" name="Text Placeholder 3">
            <a:extLst>
              <a:ext uri="{FF2B5EF4-FFF2-40B4-BE49-F238E27FC236}">
                <a16:creationId xmlns:a16="http://schemas.microsoft.com/office/drawing/2014/main" id="{9A5FFA02-0F2B-074A-9E0E-E7817DFB1405}"/>
              </a:ext>
            </a:extLst>
          </p:cNvPr>
          <p:cNvSpPr>
            <a:spLocks noGrp="1"/>
          </p:cNvSpPr>
          <p:nvPr>
            <p:ph type="body" sz="quarter" idx="12" hasCustomPrompt="1"/>
          </p:nvPr>
        </p:nvSpPr>
        <p:spPr>
          <a:xfrm>
            <a:off x="615951" y="3538940"/>
            <a:ext cx="7239048" cy="321087"/>
          </a:xfrm>
          <a:prstGeom prst="rect">
            <a:avLst/>
          </a:prstGeom>
        </p:spPr>
        <p:txBody>
          <a:bodyPr lIns="0" tIns="0" rIns="0" bIns="0">
            <a:noAutofit/>
          </a:bodyPr>
          <a:lstStyle>
            <a:lvl1pPr marL="0" indent="0">
              <a:buFont typeface="Arial" panose="020B0604020202020204" pitchFamily="34" charset="0"/>
              <a:buNone/>
              <a:defRPr lang="en-US" sz="1600" dirty="0">
                <a:solidFill>
                  <a:schemeClr val="bg1">
                    <a:lumMod val="50000"/>
                  </a:schemeClr>
                </a:solidFill>
              </a:defRPr>
            </a:lvl1pPr>
          </a:lstStyle>
          <a:p>
            <a:pPr marL="228600" lvl="0" indent="-228600">
              <a:lnSpc>
                <a:spcPct val="100000"/>
              </a:lnSpc>
              <a:spcBef>
                <a:spcPts val="0"/>
              </a:spcBef>
            </a:pPr>
            <a:r>
              <a:rPr lang="en-US" dirty="0"/>
              <a:t>Presenter Name</a:t>
            </a:r>
          </a:p>
        </p:txBody>
      </p:sp>
      <p:sp>
        <p:nvSpPr>
          <p:cNvPr id="8" name="Text Placeholder 3">
            <a:extLst>
              <a:ext uri="{FF2B5EF4-FFF2-40B4-BE49-F238E27FC236}">
                <a16:creationId xmlns:a16="http://schemas.microsoft.com/office/drawing/2014/main" id="{90253699-492D-CB4E-A591-388FCD6F5895}"/>
              </a:ext>
            </a:extLst>
          </p:cNvPr>
          <p:cNvSpPr>
            <a:spLocks noGrp="1"/>
          </p:cNvSpPr>
          <p:nvPr>
            <p:ph type="body" sz="quarter" idx="13" hasCustomPrompt="1"/>
          </p:nvPr>
        </p:nvSpPr>
        <p:spPr>
          <a:xfrm>
            <a:off x="615951" y="3879675"/>
            <a:ext cx="7239048" cy="321087"/>
          </a:xfrm>
          <a:prstGeom prst="rect">
            <a:avLst/>
          </a:prstGeom>
        </p:spPr>
        <p:txBody>
          <a:bodyPr lIns="0" tIns="0" rIns="0" bIns="0">
            <a:noAutofit/>
          </a:bodyPr>
          <a:lstStyle>
            <a:lvl1pPr marL="0" indent="0">
              <a:buNone/>
              <a:defRPr lang="en-US" sz="1600" dirty="0">
                <a:solidFill>
                  <a:schemeClr val="bg1">
                    <a:lumMod val="50000"/>
                  </a:schemeClr>
                </a:solidFill>
              </a:defRPr>
            </a:lvl1pPr>
          </a:lstStyle>
          <a:p>
            <a:pPr marL="228600" lvl="0" indent="-228600">
              <a:lnSpc>
                <a:spcPct val="100000"/>
              </a:lnSpc>
              <a:spcBef>
                <a:spcPts val="0"/>
              </a:spcBef>
            </a:pPr>
            <a:r>
              <a:rPr lang="en-US" dirty="0"/>
              <a:t>Affiliation</a:t>
            </a:r>
          </a:p>
        </p:txBody>
      </p:sp>
      <p:sp>
        <p:nvSpPr>
          <p:cNvPr id="9" name="Text Placeholder 3">
            <a:extLst>
              <a:ext uri="{FF2B5EF4-FFF2-40B4-BE49-F238E27FC236}">
                <a16:creationId xmlns:a16="http://schemas.microsoft.com/office/drawing/2014/main" id="{D8226B1A-E1A9-8147-9131-1E8AF31B43C9}"/>
              </a:ext>
            </a:extLst>
          </p:cNvPr>
          <p:cNvSpPr>
            <a:spLocks noGrp="1"/>
          </p:cNvSpPr>
          <p:nvPr>
            <p:ph type="body" sz="quarter" idx="14" hasCustomPrompt="1"/>
          </p:nvPr>
        </p:nvSpPr>
        <p:spPr>
          <a:xfrm>
            <a:off x="615951" y="4220410"/>
            <a:ext cx="7239048" cy="320040"/>
          </a:xfrm>
          <a:prstGeom prst="rect">
            <a:avLst/>
          </a:prstGeom>
        </p:spPr>
        <p:txBody>
          <a:bodyPr lIns="0" tIns="0" rIns="0" bIns="0">
            <a:noAutofit/>
          </a:bodyPr>
          <a:lstStyle>
            <a:lvl1pPr marL="0" indent="0">
              <a:buNone/>
              <a:defRPr lang="en-US" sz="1600" dirty="0">
                <a:solidFill>
                  <a:schemeClr val="bg1">
                    <a:lumMod val="50000"/>
                  </a:schemeClr>
                </a:solidFill>
              </a:defRPr>
            </a:lvl1pPr>
          </a:lstStyle>
          <a:p>
            <a:pPr marL="228600" lvl="0" indent="-228600">
              <a:lnSpc>
                <a:spcPct val="100000"/>
              </a:lnSpc>
              <a:spcBef>
                <a:spcPts val="0"/>
              </a:spcBef>
            </a:pPr>
            <a:r>
              <a:rPr lang="en-US" dirty="0"/>
              <a:t>Date</a:t>
            </a:r>
          </a:p>
        </p:txBody>
      </p:sp>
      <p:sp>
        <p:nvSpPr>
          <p:cNvPr id="10" name="Picture Placeholder 4">
            <a:extLst>
              <a:ext uri="{FF2B5EF4-FFF2-40B4-BE49-F238E27FC236}">
                <a16:creationId xmlns:a16="http://schemas.microsoft.com/office/drawing/2014/main" id="{0D216D88-7E6F-8243-8E32-BC1C743FC092}"/>
              </a:ext>
            </a:extLst>
          </p:cNvPr>
          <p:cNvSpPr>
            <a:spLocks noGrp="1"/>
          </p:cNvSpPr>
          <p:nvPr>
            <p:ph type="pic" sz="quarter" idx="15" hasCustomPrompt="1"/>
          </p:nvPr>
        </p:nvSpPr>
        <p:spPr>
          <a:xfrm>
            <a:off x="10688639" y="3980452"/>
            <a:ext cx="1381125" cy="1086803"/>
          </a:xfrm>
          <a:solidFill>
            <a:schemeClr val="accent6">
              <a:lumMod val="40000"/>
              <a:lumOff val="60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0" i="0" u="none" strike="noStrike" smtClean="0">
                <a:effectLst/>
              </a:defRPr>
            </a:lvl1pPr>
          </a:lstStyle>
          <a:p>
            <a:r>
              <a:rPr lang="en-US" dirty="0"/>
              <a:t>PLACEHOLDER</a:t>
            </a:r>
            <a:br>
              <a:rPr lang="en-US" dirty="0"/>
            </a:br>
            <a:r>
              <a:rPr lang="en-US" dirty="0"/>
              <a:t>Presenter logo optional</a:t>
            </a:r>
          </a:p>
        </p:txBody>
      </p:sp>
    </p:spTree>
    <p:extLst>
      <p:ext uri="{BB962C8B-B14F-4D97-AF65-F5344CB8AC3E}">
        <p14:creationId xmlns:p14="http://schemas.microsoft.com/office/powerpoint/2010/main" val="156849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565" y="365127"/>
            <a:ext cx="11460480" cy="575400"/>
          </a:xfrm>
          <a:prstGeom prst="rect">
            <a:avLst/>
          </a:prstGeom>
        </p:spPr>
        <p:txBody>
          <a:bodyPr vert="horz" lIns="0" tIns="0" rIns="0" bIns="0" rtlCol="0" anchor="b">
            <a:noAutofit/>
          </a:bodyPr>
          <a:lstStyle>
            <a:lvl1pPr>
              <a:defRPr lang="en-US" sz="3200" b="1" dirty="0">
                <a:solidFill>
                  <a:schemeClr val="accent1"/>
                </a:solidFill>
                <a:latin typeface="Arial Narrow" panose="020B0604020202020204" pitchFamily="34" charset="0"/>
                <a:cs typeface="Arial Narrow" panose="020B0604020202020204" pitchFamily="34" charset="0"/>
              </a:defRPr>
            </a:lvl1pPr>
          </a:lstStyle>
          <a:p>
            <a:pPr lvl="0"/>
            <a:r>
              <a:rPr lang="en-US" dirty="0"/>
              <a:t>Title of slide here</a:t>
            </a:r>
          </a:p>
        </p:txBody>
      </p:sp>
      <p:sp>
        <p:nvSpPr>
          <p:cNvPr id="6" name="Slide Number Placeholder 5"/>
          <p:cNvSpPr>
            <a:spLocks noGrp="1"/>
          </p:cNvSpPr>
          <p:nvPr>
            <p:ph type="sldNum" sz="quarter" idx="12"/>
          </p:nvPr>
        </p:nvSpPr>
        <p:spPr>
          <a:xfrm>
            <a:off x="9088845" y="6356354"/>
            <a:ext cx="2743200" cy="365125"/>
          </a:xfrm>
        </p:spPr>
        <p:txBody>
          <a:bodyPr/>
          <a:lstStyle>
            <a:lvl1pPr>
              <a:defRPr>
                <a:solidFill>
                  <a:schemeClr val="accent5"/>
                </a:solidFill>
              </a:defRPr>
            </a:lvl1pPr>
          </a:lstStyle>
          <a:p>
            <a:fld id="{0A99B236-50BF-47B1-97C6-F765FFFF6A62}" type="slidenum">
              <a:rPr lang="en-US" smtClean="0"/>
              <a:pPr/>
              <a:t>‹#›</a:t>
            </a:fld>
            <a:endParaRPr lang="en-US" dirty="0"/>
          </a:p>
        </p:txBody>
      </p:sp>
      <p:sp>
        <p:nvSpPr>
          <p:cNvPr id="8" name="Content Placeholder 2">
            <a:extLst>
              <a:ext uri="{FF2B5EF4-FFF2-40B4-BE49-F238E27FC236}">
                <a16:creationId xmlns:a16="http://schemas.microsoft.com/office/drawing/2014/main" id="{788DD716-6854-F645-ADB8-7C9A22D48059}"/>
              </a:ext>
            </a:extLst>
          </p:cNvPr>
          <p:cNvSpPr>
            <a:spLocks noGrp="1"/>
          </p:cNvSpPr>
          <p:nvPr>
            <p:ph idx="1" hasCustomPrompt="1"/>
          </p:nvPr>
        </p:nvSpPr>
        <p:spPr>
          <a:xfrm>
            <a:off x="371565" y="1541417"/>
            <a:ext cx="11460480" cy="4232366"/>
          </a:xfrm>
          <a:prstGeom prst="rect">
            <a:avLst/>
          </a:prstGeom>
        </p:spPr>
        <p:txBody>
          <a:bodyPr lIns="0">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79A8410-0AD6-EC46-B47E-6344E6D10D38}"/>
              </a:ext>
            </a:extLst>
          </p:cNvPr>
          <p:cNvSpPr>
            <a:spLocks noGrp="1"/>
          </p:cNvSpPr>
          <p:nvPr>
            <p:ph type="body" sz="quarter" idx="13" hasCustomPrompt="1"/>
          </p:nvPr>
        </p:nvSpPr>
        <p:spPr>
          <a:xfrm>
            <a:off x="372536" y="966974"/>
            <a:ext cx="11459633" cy="365125"/>
          </a:xfrm>
          <a:prstGeom prst="rect">
            <a:avLst/>
          </a:prstGeom>
        </p:spPr>
        <p:txBody>
          <a:bodyPr lIns="0" tIns="0" rIns="0" bIns="0">
            <a:noAutofit/>
          </a:bodyPr>
          <a:lstStyle>
            <a:lvl1pPr marL="0" indent="0">
              <a:buNone/>
              <a:defRPr lang="en-US" sz="2400" smtClean="0">
                <a:solidFill>
                  <a:schemeClr val="accent5"/>
                </a:solidFill>
                <a:latin typeface="Arial Narrow" panose="020B0604020202020204" pitchFamily="34" charset="0"/>
                <a:cs typeface="Arial Narrow"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lnSpc>
                <a:spcPct val="100000"/>
              </a:lnSpc>
              <a:spcBef>
                <a:spcPts val="0"/>
              </a:spcBef>
            </a:pPr>
            <a:r>
              <a:rPr lang="en-US" dirty="0"/>
              <a:t>Subhead here</a:t>
            </a:r>
          </a:p>
        </p:txBody>
      </p:sp>
    </p:spTree>
    <p:extLst>
      <p:ext uri="{BB962C8B-B14F-4D97-AF65-F5344CB8AC3E}">
        <p14:creationId xmlns:p14="http://schemas.microsoft.com/office/powerpoint/2010/main" val="1980151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no subhead_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565" y="365127"/>
            <a:ext cx="11460480" cy="575400"/>
          </a:xfrm>
          <a:prstGeom prst="rect">
            <a:avLst/>
          </a:prstGeom>
        </p:spPr>
        <p:txBody>
          <a:bodyPr vert="horz" lIns="0" tIns="0" rIns="0" bIns="0" rtlCol="0" anchor="b">
            <a:noAutofit/>
          </a:bodyPr>
          <a:lstStyle>
            <a:lvl1pPr>
              <a:defRPr lang="en-US" sz="3200" b="1" i="0" dirty="0">
                <a:solidFill>
                  <a:schemeClr val="accent1"/>
                </a:solidFill>
                <a:latin typeface="Arial" panose="020B0604020202020204" pitchFamily="34" charset="0"/>
                <a:cs typeface="Arial" panose="020B0604020202020204" pitchFamily="34" charset="0"/>
              </a:defRPr>
            </a:lvl1pPr>
          </a:lstStyle>
          <a:p>
            <a:pPr lvl="0"/>
            <a:r>
              <a:rPr lang="en-US" dirty="0"/>
              <a:t>Title of slide here</a:t>
            </a:r>
          </a:p>
        </p:txBody>
      </p:sp>
      <p:sp>
        <p:nvSpPr>
          <p:cNvPr id="3" name="Content Placeholder 2"/>
          <p:cNvSpPr>
            <a:spLocks noGrp="1"/>
          </p:cNvSpPr>
          <p:nvPr>
            <p:ph idx="1" hasCustomPrompt="1"/>
          </p:nvPr>
        </p:nvSpPr>
        <p:spPr>
          <a:xfrm>
            <a:off x="371565" y="1541417"/>
            <a:ext cx="11460480" cy="4232366"/>
          </a:xfrm>
          <a:prstGeom prst="rect">
            <a:avLst/>
          </a:prstGeom>
        </p:spPr>
        <p:txBody>
          <a:bodyPr lIns="0">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088845" y="6356354"/>
            <a:ext cx="2743200" cy="365125"/>
          </a:xfrm>
        </p:spPr>
        <p:txBody>
          <a:bodyPr/>
          <a:lstStyle>
            <a:lvl1pPr>
              <a:defRPr>
                <a:solidFill>
                  <a:schemeClr val="accent5"/>
                </a:solidFill>
              </a:defRPr>
            </a:lvl1p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212024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_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565" y="365127"/>
            <a:ext cx="11460480" cy="575400"/>
          </a:xfrm>
          <a:prstGeom prst="rect">
            <a:avLst/>
          </a:prstGeom>
        </p:spPr>
        <p:txBody>
          <a:bodyPr vert="horz" lIns="0" tIns="0" rIns="0" bIns="0" rtlCol="0" anchor="b">
            <a:noAutofit/>
          </a:bodyPr>
          <a:lstStyle>
            <a:lvl1pPr>
              <a:defRPr lang="en-US" sz="3200" b="1" dirty="0">
                <a:solidFill>
                  <a:schemeClr val="accent1"/>
                </a:solidFill>
                <a:latin typeface="Arial Narrow" panose="020B0604020202020204" pitchFamily="34" charset="0"/>
                <a:cs typeface="Arial Narrow" panose="020B0604020202020204" pitchFamily="34" charset="0"/>
              </a:defRPr>
            </a:lvl1pPr>
          </a:lstStyle>
          <a:p>
            <a:pPr lvl="0"/>
            <a:r>
              <a:rPr lang="en-US" dirty="0"/>
              <a:t>Title of slide here</a:t>
            </a:r>
          </a:p>
        </p:txBody>
      </p:sp>
      <p:sp>
        <p:nvSpPr>
          <p:cNvPr id="6" name="Slide Number Placeholder 5"/>
          <p:cNvSpPr>
            <a:spLocks noGrp="1"/>
          </p:cNvSpPr>
          <p:nvPr>
            <p:ph type="sldNum" sz="quarter" idx="12"/>
          </p:nvPr>
        </p:nvSpPr>
        <p:spPr>
          <a:xfrm>
            <a:off x="9088845" y="6356354"/>
            <a:ext cx="2743200" cy="365125"/>
          </a:xfrm>
        </p:spPr>
        <p:txBody>
          <a:bodyPr/>
          <a:lstStyle>
            <a:lvl1pPr>
              <a:defRPr>
                <a:solidFill>
                  <a:schemeClr val="accent5"/>
                </a:solidFill>
              </a:defRPr>
            </a:lvl1pPr>
          </a:lstStyle>
          <a:p>
            <a:fld id="{0A99B236-50BF-47B1-97C6-F765FFFF6A62}" type="slidenum">
              <a:rPr lang="en-US" smtClean="0"/>
              <a:pPr/>
              <a:t>‹#›</a:t>
            </a:fld>
            <a:endParaRPr lang="en-US" dirty="0"/>
          </a:p>
        </p:txBody>
      </p:sp>
      <p:sp>
        <p:nvSpPr>
          <p:cNvPr id="8" name="Content Placeholder 2">
            <a:extLst>
              <a:ext uri="{FF2B5EF4-FFF2-40B4-BE49-F238E27FC236}">
                <a16:creationId xmlns:a16="http://schemas.microsoft.com/office/drawing/2014/main" id="{788DD716-6854-F645-ADB8-7C9A22D48059}"/>
              </a:ext>
            </a:extLst>
          </p:cNvPr>
          <p:cNvSpPr>
            <a:spLocks noGrp="1"/>
          </p:cNvSpPr>
          <p:nvPr>
            <p:ph idx="1" hasCustomPrompt="1"/>
          </p:nvPr>
        </p:nvSpPr>
        <p:spPr>
          <a:xfrm>
            <a:off x="371566" y="1541417"/>
            <a:ext cx="6107612" cy="4232366"/>
          </a:xfrm>
          <a:prstGeom prst="rect">
            <a:avLst/>
          </a:prstGeom>
        </p:spPr>
        <p:txBody>
          <a:bodyPr lIns="0">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79A8410-0AD6-EC46-B47E-6344E6D10D38}"/>
              </a:ext>
            </a:extLst>
          </p:cNvPr>
          <p:cNvSpPr>
            <a:spLocks noGrp="1"/>
          </p:cNvSpPr>
          <p:nvPr>
            <p:ph type="body" sz="quarter" idx="13" hasCustomPrompt="1"/>
          </p:nvPr>
        </p:nvSpPr>
        <p:spPr>
          <a:xfrm>
            <a:off x="372536" y="966974"/>
            <a:ext cx="11459633" cy="365125"/>
          </a:xfrm>
          <a:prstGeom prst="rect">
            <a:avLst/>
          </a:prstGeom>
        </p:spPr>
        <p:txBody>
          <a:bodyPr lIns="0" tIns="0" rIns="0" bIns="0">
            <a:noAutofit/>
          </a:bodyPr>
          <a:lstStyle>
            <a:lvl1pPr marL="0" indent="0">
              <a:buNone/>
              <a:defRPr lang="en-US" sz="2400" smtClean="0">
                <a:solidFill>
                  <a:schemeClr val="accent5"/>
                </a:solidFill>
                <a:latin typeface="Arial Narrow" panose="020B0604020202020204" pitchFamily="34" charset="0"/>
                <a:cs typeface="Arial Narrow"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lnSpc>
                <a:spcPct val="100000"/>
              </a:lnSpc>
              <a:spcBef>
                <a:spcPts val="0"/>
              </a:spcBef>
            </a:pPr>
            <a:r>
              <a:rPr lang="en-US" dirty="0"/>
              <a:t>Subhead here, delete if not needed</a:t>
            </a:r>
          </a:p>
        </p:txBody>
      </p:sp>
      <p:sp>
        <p:nvSpPr>
          <p:cNvPr id="4" name="Picture Placeholder 3">
            <a:extLst>
              <a:ext uri="{FF2B5EF4-FFF2-40B4-BE49-F238E27FC236}">
                <a16:creationId xmlns:a16="http://schemas.microsoft.com/office/drawing/2014/main" id="{197E5B4D-8EA9-F549-9108-6152B9B9932F}"/>
              </a:ext>
            </a:extLst>
          </p:cNvPr>
          <p:cNvSpPr>
            <a:spLocks noGrp="1"/>
          </p:cNvSpPr>
          <p:nvPr>
            <p:ph type="pic" sz="quarter" idx="14" hasCustomPrompt="1"/>
          </p:nvPr>
        </p:nvSpPr>
        <p:spPr>
          <a:xfrm>
            <a:off x="6769463" y="1541417"/>
            <a:ext cx="5062704" cy="4241846"/>
          </a:xfrm>
          <a:prstGeom prst="rect">
            <a:avLst/>
          </a:prstGeom>
          <a:solidFill>
            <a:schemeClr val="accent3">
              <a:lumMod val="20000"/>
              <a:lumOff val="80000"/>
            </a:schemeClr>
          </a:solidFill>
        </p:spPr>
        <p:txBody>
          <a:bodyPr anchor="ctr"/>
          <a:lstStyle>
            <a:lvl1pPr marL="0" indent="0" algn="ctr">
              <a:buNone/>
              <a:defRPr sz="2000"/>
            </a:lvl1pPr>
          </a:lstStyle>
          <a:p>
            <a:r>
              <a:rPr lang="en-US" dirty="0"/>
              <a:t>Insert Photo here</a:t>
            </a:r>
          </a:p>
        </p:txBody>
      </p:sp>
    </p:spTree>
    <p:extLst>
      <p:ext uri="{BB962C8B-B14F-4D97-AF65-F5344CB8AC3E}">
        <p14:creationId xmlns:p14="http://schemas.microsoft.com/office/powerpoint/2010/main" val="4016116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412CD9-8839-A543-B6EB-01C4CF47935A}"/>
              </a:ext>
            </a:extLst>
          </p:cNvPr>
          <p:cNvSpPr>
            <a:spLocks noGrp="1"/>
          </p:cNvSpPr>
          <p:nvPr>
            <p:ph type="body" sz="quarter" idx="10" hasCustomPrompt="1"/>
          </p:nvPr>
        </p:nvSpPr>
        <p:spPr>
          <a:xfrm>
            <a:off x="0" y="1617617"/>
            <a:ext cx="12192000" cy="3048000"/>
          </a:xfrm>
          <a:prstGeom prst="rect">
            <a:avLst/>
          </a:prstGeom>
          <a:solidFill>
            <a:schemeClr val="accent1">
              <a:lumMod val="75000"/>
              <a:alpha val="50000"/>
            </a:schemeClr>
          </a:solidFill>
        </p:spPr>
        <p:txBody>
          <a:bodyPr lIns="914400" tIns="457200" rIns="914400" bIns="457200" anchor="ctr"/>
          <a:lstStyle>
            <a:lvl1pPr marL="0" indent="0" algn="ctr">
              <a:buNone/>
              <a:defRPr sz="4000" b="1" i="0">
                <a:solidFill>
                  <a:schemeClr val="bg1"/>
                </a:solidFill>
                <a:latin typeface="Arial Narrow" panose="020B0604020202020204" pitchFamily="34" charset="0"/>
                <a:cs typeface="Arial Narrow" panose="020B0604020202020204" pitchFamily="34" charset="0"/>
              </a:defRPr>
            </a:lvl1pPr>
          </a:lstStyle>
          <a:p>
            <a:pPr lvl="0"/>
            <a:r>
              <a:rPr lang="en-US" dirty="0"/>
              <a:t>Section Break Title Here</a:t>
            </a:r>
          </a:p>
        </p:txBody>
      </p:sp>
      <p:sp>
        <p:nvSpPr>
          <p:cNvPr id="4" name="Rectangle 3">
            <a:extLst>
              <a:ext uri="{FF2B5EF4-FFF2-40B4-BE49-F238E27FC236}">
                <a16:creationId xmlns:a16="http://schemas.microsoft.com/office/drawing/2014/main" id="{287AA457-0BB1-8A4C-8861-685228792C02}"/>
              </a:ext>
            </a:extLst>
          </p:cNvPr>
          <p:cNvSpPr/>
          <p:nvPr userDrawn="1"/>
        </p:nvSpPr>
        <p:spPr>
          <a:xfrm>
            <a:off x="0" y="1306289"/>
            <a:ext cx="12192000" cy="311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0088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ptional Content_Section Brea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412CD9-8839-A543-B6EB-01C4CF47935A}"/>
              </a:ext>
            </a:extLst>
          </p:cNvPr>
          <p:cNvSpPr>
            <a:spLocks noGrp="1"/>
          </p:cNvSpPr>
          <p:nvPr>
            <p:ph type="body" sz="quarter" idx="10" hasCustomPrompt="1"/>
          </p:nvPr>
        </p:nvSpPr>
        <p:spPr>
          <a:xfrm>
            <a:off x="0" y="1617617"/>
            <a:ext cx="10259877" cy="3048000"/>
          </a:xfrm>
          <a:prstGeom prst="rect">
            <a:avLst/>
          </a:prstGeom>
          <a:solidFill>
            <a:schemeClr val="accent1">
              <a:lumMod val="75000"/>
              <a:alpha val="50000"/>
            </a:schemeClr>
          </a:solidFill>
        </p:spPr>
        <p:txBody>
          <a:bodyPr lIns="914400" tIns="457200" rIns="1828800" bIns="457200" anchor="ctr"/>
          <a:lstStyle>
            <a:lvl1pPr marL="0" indent="0" algn="ctr">
              <a:buNone/>
              <a:defRPr sz="4000" b="1" i="0">
                <a:solidFill>
                  <a:schemeClr val="bg1"/>
                </a:solidFill>
                <a:latin typeface="Arial Narrow" panose="020B0604020202020204" pitchFamily="34" charset="0"/>
                <a:cs typeface="Arial Narrow" panose="020B0604020202020204" pitchFamily="34" charset="0"/>
              </a:defRPr>
            </a:lvl1pPr>
          </a:lstStyle>
          <a:p>
            <a:pPr lvl="0"/>
            <a:r>
              <a:rPr lang="en-US" dirty="0"/>
              <a:t>Optional Content — Section Break Title Here</a:t>
            </a:r>
          </a:p>
        </p:txBody>
      </p:sp>
      <p:sp>
        <p:nvSpPr>
          <p:cNvPr id="4" name="Rectangle 3">
            <a:extLst>
              <a:ext uri="{FF2B5EF4-FFF2-40B4-BE49-F238E27FC236}">
                <a16:creationId xmlns:a16="http://schemas.microsoft.com/office/drawing/2014/main" id="{287AA457-0BB1-8A4C-8861-685228792C02}"/>
              </a:ext>
            </a:extLst>
          </p:cNvPr>
          <p:cNvSpPr/>
          <p:nvPr userDrawn="1"/>
        </p:nvSpPr>
        <p:spPr>
          <a:xfrm>
            <a:off x="0" y="1306289"/>
            <a:ext cx="10259877" cy="311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28800" rtlCol="0" anchor="ctr"/>
          <a:lstStyle/>
          <a:p>
            <a:pPr algn="ctr"/>
            <a:endParaRPr lang="en-US" sz="1800" dirty="0"/>
          </a:p>
        </p:txBody>
      </p:sp>
      <p:pic>
        <p:nvPicPr>
          <p:cNvPr id="5" name="Graphic 4" descr="Decorative circles">
            <a:extLst>
              <a:ext uri="{FF2B5EF4-FFF2-40B4-BE49-F238E27FC236}">
                <a16:creationId xmlns:a16="http://schemas.microsoft.com/office/drawing/2014/main" id="{7D7B0321-D570-5344-9F4F-538CF50372F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4739" t="24734" r="24734" b="24739"/>
          <a:stretch/>
        </p:blipFill>
        <p:spPr>
          <a:xfrm>
            <a:off x="8963706" y="1925373"/>
            <a:ext cx="2592341" cy="2432488"/>
          </a:xfrm>
          <a:prstGeom prst="rect">
            <a:avLst/>
          </a:prstGeom>
        </p:spPr>
      </p:pic>
    </p:spTree>
    <p:extLst>
      <p:ext uri="{BB962C8B-B14F-4D97-AF65-F5344CB8AC3E}">
        <p14:creationId xmlns:p14="http://schemas.microsoft.com/office/powerpoint/2010/main" val="3707754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ptional Content_Title, Sub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565" y="365127"/>
            <a:ext cx="11460480" cy="575400"/>
          </a:xfrm>
          <a:prstGeom prst="rect">
            <a:avLst/>
          </a:prstGeom>
        </p:spPr>
        <p:txBody>
          <a:bodyPr vert="horz" lIns="0" tIns="0" rIns="0" bIns="0" rtlCol="0" anchor="b">
            <a:noAutofit/>
          </a:bodyPr>
          <a:lstStyle>
            <a:lvl1pPr>
              <a:defRPr lang="en-US" sz="3200" b="1" dirty="0">
                <a:solidFill>
                  <a:schemeClr val="accent1"/>
                </a:solidFill>
                <a:latin typeface="Arial Narrow" panose="020B0604020202020204" pitchFamily="34" charset="0"/>
                <a:cs typeface="Arial Narrow" panose="020B0604020202020204" pitchFamily="34" charset="0"/>
              </a:defRPr>
            </a:lvl1pPr>
          </a:lstStyle>
          <a:p>
            <a:pPr lvl="0"/>
            <a:r>
              <a:rPr lang="en-US" dirty="0"/>
              <a:t>Optional Content — Title Here</a:t>
            </a:r>
          </a:p>
        </p:txBody>
      </p:sp>
      <p:sp>
        <p:nvSpPr>
          <p:cNvPr id="6" name="Slide Number Placeholder 5"/>
          <p:cNvSpPr>
            <a:spLocks noGrp="1"/>
          </p:cNvSpPr>
          <p:nvPr>
            <p:ph type="sldNum" sz="quarter" idx="12"/>
          </p:nvPr>
        </p:nvSpPr>
        <p:spPr>
          <a:xfrm>
            <a:off x="9088845" y="6356354"/>
            <a:ext cx="2743200" cy="365125"/>
          </a:xfrm>
        </p:spPr>
        <p:txBody>
          <a:bodyPr/>
          <a:lstStyle>
            <a:lvl1pPr>
              <a:defRPr>
                <a:solidFill>
                  <a:schemeClr val="accent5"/>
                </a:solidFill>
              </a:defRPr>
            </a:lvl1pPr>
          </a:lstStyle>
          <a:p>
            <a:fld id="{0A99B236-50BF-47B1-97C6-F765FFFF6A62}" type="slidenum">
              <a:rPr lang="en-US" smtClean="0"/>
              <a:pPr/>
              <a:t>‹#›</a:t>
            </a:fld>
            <a:endParaRPr lang="en-US" dirty="0"/>
          </a:p>
        </p:txBody>
      </p:sp>
      <p:sp>
        <p:nvSpPr>
          <p:cNvPr id="8" name="Content Placeholder 2">
            <a:extLst>
              <a:ext uri="{FF2B5EF4-FFF2-40B4-BE49-F238E27FC236}">
                <a16:creationId xmlns:a16="http://schemas.microsoft.com/office/drawing/2014/main" id="{788DD716-6854-F645-ADB8-7C9A22D48059}"/>
              </a:ext>
            </a:extLst>
          </p:cNvPr>
          <p:cNvSpPr>
            <a:spLocks noGrp="1"/>
          </p:cNvSpPr>
          <p:nvPr>
            <p:ph idx="1" hasCustomPrompt="1"/>
          </p:nvPr>
        </p:nvSpPr>
        <p:spPr>
          <a:xfrm>
            <a:off x="371565" y="1541417"/>
            <a:ext cx="11460480" cy="4232366"/>
          </a:xfrm>
          <a:prstGeom prst="rect">
            <a:avLst/>
          </a:prstGeom>
        </p:spPr>
        <p:txBody>
          <a:bodyPr lIns="0">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79A8410-0AD6-EC46-B47E-6344E6D10D38}"/>
              </a:ext>
            </a:extLst>
          </p:cNvPr>
          <p:cNvSpPr>
            <a:spLocks noGrp="1"/>
          </p:cNvSpPr>
          <p:nvPr>
            <p:ph type="body" sz="quarter" idx="13" hasCustomPrompt="1"/>
          </p:nvPr>
        </p:nvSpPr>
        <p:spPr>
          <a:xfrm>
            <a:off x="372536" y="966974"/>
            <a:ext cx="11459633" cy="365125"/>
          </a:xfrm>
          <a:prstGeom prst="rect">
            <a:avLst/>
          </a:prstGeom>
        </p:spPr>
        <p:txBody>
          <a:bodyPr lIns="0" tIns="0" rIns="0" bIns="0">
            <a:noAutofit/>
          </a:bodyPr>
          <a:lstStyle>
            <a:lvl1pPr marL="0" indent="0">
              <a:buNone/>
              <a:defRPr lang="en-US" sz="2400" smtClean="0">
                <a:solidFill>
                  <a:schemeClr val="accent5"/>
                </a:solidFill>
                <a:latin typeface="Arial Narrow" panose="020B0604020202020204" pitchFamily="34" charset="0"/>
                <a:cs typeface="Arial Narrow"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lnSpc>
                <a:spcPct val="100000"/>
              </a:lnSpc>
              <a:spcBef>
                <a:spcPts val="0"/>
              </a:spcBef>
            </a:pPr>
            <a:r>
              <a:rPr lang="en-US" dirty="0"/>
              <a:t>Subhead here</a:t>
            </a:r>
          </a:p>
        </p:txBody>
      </p:sp>
      <p:pic>
        <p:nvPicPr>
          <p:cNvPr id="7" name="Graphic 6" descr="Decorative circles">
            <a:extLst>
              <a:ext uri="{FF2B5EF4-FFF2-40B4-BE49-F238E27FC236}">
                <a16:creationId xmlns:a16="http://schemas.microsoft.com/office/drawing/2014/main" id="{437A5E4E-BE54-7A47-8575-D672F7C893C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4739" t="24734" r="24734" b="24739"/>
          <a:stretch/>
        </p:blipFill>
        <p:spPr>
          <a:xfrm>
            <a:off x="10883524" y="317624"/>
            <a:ext cx="935945" cy="911736"/>
          </a:xfrm>
          <a:prstGeom prst="rect">
            <a:avLst/>
          </a:prstGeom>
        </p:spPr>
      </p:pic>
    </p:spTree>
    <p:extLst>
      <p:ext uri="{BB962C8B-B14F-4D97-AF65-F5344CB8AC3E}">
        <p14:creationId xmlns:p14="http://schemas.microsoft.com/office/powerpoint/2010/main" val="3307144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565" y="365127"/>
            <a:ext cx="11460480" cy="575400"/>
          </a:xfrm>
          <a:prstGeom prst="rect">
            <a:avLst/>
          </a:prstGeom>
        </p:spPr>
        <p:txBody>
          <a:bodyPr vert="horz" lIns="0" tIns="0" rIns="0" bIns="0" rtlCol="0" anchor="b">
            <a:noAutofit/>
          </a:bodyPr>
          <a:lstStyle>
            <a:lvl1pPr>
              <a:defRPr lang="en-US" sz="3200" b="1" dirty="0">
                <a:solidFill>
                  <a:schemeClr val="accent1"/>
                </a:solidFill>
                <a:latin typeface="Arial Narrow" panose="020B0604020202020204" pitchFamily="34" charset="0"/>
                <a:cs typeface="Arial Narrow" panose="020B0604020202020204" pitchFamily="34" charset="0"/>
              </a:defRPr>
            </a:lvl1pPr>
          </a:lstStyle>
          <a:p>
            <a:pPr lvl="0"/>
            <a:r>
              <a:rPr lang="en-US" dirty="0"/>
              <a:t>Title of slide here</a:t>
            </a:r>
          </a:p>
        </p:txBody>
      </p:sp>
      <p:sp>
        <p:nvSpPr>
          <p:cNvPr id="6" name="Slide Number Placeholder 5"/>
          <p:cNvSpPr>
            <a:spLocks noGrp="1"/>
          </p:cNvSpPr>
          <p:nvPr>
            <p:ph type="sldNum" sz="quarter" idx="12"/>
          </p:nvPr>
        </p:nvSpPr>
        <p:spPr>
          <a:xfrm>
            <a:off x="9088845" y="6356354"/>
            <a:ext cx="2743200" cy="365125"/>
          </a:xfrm>
        </p:spPr>
        <p:txBody>
          <a:bodyPr/>
          <a:lstStyle>
            <a:lvl1pPr>
              <a:defRPr>
                <a:solidFill>
                  <a:schemeClr val="accent5"/>
                </a:solidFill>
              </a:defRPr>
            </a:lvl1pPr>
          </a:lstStyle>
          <a:p>
            <a:fld id="{0A99B236-50BF-47B1-97C6-F765FFFF6A62}" type="slidenum">
              <a:rPr lang="en-US" smtClean="0"/>
              <a:pPr/>
              <a:t>‹#›</a:t>
            </a:fld>
            <a:endParaRPr lang="en-US" dirty="0"/>
          </a:p>
        </p:txBody>
      </p:sp>
      <p:sp>
        <p:nvSpPr>
          <p:cNvPr id="9" name="Text Placeholder 6">
            <a:extLst>
              <a:ext uri="{FF2B5EF4-FFF2-40B4-BE49-F238E27FC236}">
                <a16:creationId xmlns:a16="http://schemas.microsoft.com/office/drawing/2014/main" id="{379A8410-0AD6-EC46-B47E-6344E6D10D38}"/>
              </a:ext>
            </a:extLst>
          </p:cNvPr>
          <p:cNvSpPr>
            <a:spLocks noGrp="1"/>
          </p:cNvSpPr>
          <p:nvPr>
            <p:ph type="body" sz="quarter" idx="13" hasCustomPrompt="1"/>
          </p:nvPr>
        </p:nvSpPr>
        <p:spPr>
          <a:xfrm>
            <a:off x="372536" y="966974"/>
            <a:ext cx="11459633" cy="365125"/>
          </a:xfrm>
          <a:prstGeom prst="rect">
            <a:avLst/>
          </a:prstGeom>
        </p:spPr>
        <p:txBody>
          <a:bodyPr lIns="0" tIns="0" rIns="0" bIns="0">
            <a:noAutofit/>
          </a:bodyPr>
          <a:lstStyle>
            <a:lvl1pPr marL="0" indent="0">
              <a:buNone/>
              <a:defRPr lang="en-US" sz="2400" smtClean="0">
                <a:solidFill>
                  <a:schemeClr val="accent5"/>
                </a:solidFill>
                <a:latin typeface="Arial Narrow" panose="020B0604020202020204" pitchFamily="34" charset="0"/>
                <a:cs typeface="Arial Narrow"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lnSpc>
                <a:spcPct val="100000"/>
              </a:lnSpc>
              <a:spcBef>
                <a:spcPts val="0"/>
              </a:spcBef>
            </a:pPr>
            <a:r>
              <a:rPr lang="en-US" dirty="0"/>
              <a:t>Subhead here, delete if not needed</a:t>
            </a:r>
          </a:p>
        </p:txBody>
      </p:sp>
      <p:sp>
        <p:nvSpPr>
          <p:cNvPr id="4" name="Picture Placeholder 3">
            <a:extLst>
              <a:ext uri="{FF2B5EF4-FFF2-40B4-BE49-F238E27FC236}">
                <a16:creationId xmlns:a16="http://schemas.microsoft.com/office/drawing/2014/main" id="{197E5B4D-8EA9-F549-9108-6152B9B9932F}"/>
              </a:ext>
            </a:extLst>
          </p:cNvPr>
          <p:cNvSpPr>
            <a:spLocks noGrp="1"/>
          </p:cNvSpPr>
          <p:nvPr>
            <p:ph type="pic" sz="quarter" idx="14" hasCustomPrompt="1"/>
          </p:nvPr>
        </p:nvSpPr>
        <p:spPr>
          <a:xfrm>
            <a:off x="6270171" y="1541420"/>
            <a:ext cx="5561876" cy="3823063"/>
          </a:xfrm>
          <a:prstGeom prst="rect">
            <a:avLst/>
          </a:prstGeom>
          <a:solidFill>
            <a:schemeClr val="accent3">
              <a:lumMod val="20000"/>
              <a:lumOff val="80000"/>
            </a:schemeClr>
          </a:solidFill>
        </p:spPr>
        <p:txBody>
          <a:bodyPr anchor="ctr"/>
          <a:lstStyle>
            <a:lvl1pPr marL="0" indent="0" algn="ctr">
              <a:buNone/>
              <a:defRPr sz="2000"/>
            </a:lvl1pPr>
          </a:lstStyle>
          <a:p>
            <a:r>
              <a:rPr lang="en-US" dirty="0"/>
              <a:t>Insert Photo here</a:t>
            </a:r>
          </a:p>
        </p:txBody>
      </p:sp>
      <p:sp>
        <p:nvSpPr>
          <p:cNvPr id="7" name="Picture Placeholder 3">
            <a:extLst>
              <a:ext uri="{FF2B5EF4-FFF2-40B4-BE49-F238E27FC236}">
                <a16:creationId xmlns:a16="http://schemas.microsoft.com/office/drawing/2014/main" id="{DAB8759D-30E1-704B-9C6F-AD2237661357}"/>
              </a:ext>
            </a:extLst>
          </p:cNvPr>
          <p:cNvSpPr>
            <a:spLocks noGrp="1"/>
          </p:cNvSpPr>
          <p:nvPr>
            <p:ph type="pic" sz="quarter" idx="15" hasCustomPrompt="1"/>
          </p:nvPr>
        </p:nvSpPr>
        <p:spPr>
          <a:xfrm>
            <a:off x="371567" y="1541420"/>
            <a:ext cx="5561876" cy="3823063"/>
          </a:xfrm>
          <a:prstGeom prst="rect">
            <a:avLst/>
          </a:prstGeom>
          <a:solidFill>
            <a:schemeClr val="accent3">
              <a:lumMod val="20000"/>
              <a:lumOff val="80000"/>
            </a:schemeClr>
          </a:solidFill>
        </p:spPr>
        <p:txBody>
          <a:bodyPr anchor="ctr"/>
          <a:lstStyle>
            <a:lvl1pPr marL="0" indent="0" algn="ctr">
              <a:buNone/>
              <a:defRPr sz="2000"/>
            </a:lvl1pPr>
          </a:lstStyle>
          <a:p>
            <a:r>
              <a:rPr lang="en-US" dirty="0"/>
              <a:t>Insert Photo here</a:t>
            </a:r>
          </a:p>
        </p:txBody>
      </p:sp>
    </p:spTree>
    <p:extLst>
      <p:ext uri="{BB962C8B-B14F-4D97-AF65-F5344CB8AC3E}">
        <p14:creationId xmlns:p14="http://schemas.microsoft.com/office/powerpoint/2010/main" val="320476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421799044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88845" y="6356354"/>
            <a:ext cx="2743200" cy="365125"/>
          </a:xfrm>
        </p:spPr>
        <p:txBody>
          <a:bodyPr/>
          <a:lstStyle>
            <a:lvl1pPr>
              <a:defRPr>
                <a:solidFill>
                  <a:schemeClr val="accent5"/>
                </a:solidFill>
              </a:defRPr>
            </a:lvl1pPr>
          </a:lstStyle>
          <a:p>
            <a:fld id="{0A99B236-50BF-47B1-97C6-F765FFFF6A62}" type="slidenum">
              <a:rPr lang="en-US" smtClean="0"/>
              <a:pPr/>
              <a:t>‹#›</a:t>
            </a:fld>
            <a:endParaRPr lang="en-US" dirty="0"/>
          </a:p>
        </p:txBody>
      </p:sp>
      <p:sp>
        <p:nvSpPr>
          <p:cNvPr id="8" name="Title 1">
            <a:extLst>
              <a:ext uri="{FF2B5EF4-FFF2-40B4-BE49-F238E27FC236}">
                <a16:creationId xmlns:a16="http://schemas.microsoft.com/office/drawing/2014/main" id="{13B67AA9-F16E-D046-8D9F-AE083E814E2B}"/>
              </a:ext>
            </a:extLst>
          </p:cNvPr>
          <p:cNvSpPr>
            <a:spLocks noGrp="1"/>
          </p:cNvSpPr>
          <p:nvPr>
            <p:ph type="title" hasCustomPrompt="1"/>
          </p:nvPr>
        </p:nvSpPr>
        <p:spPr>
          <a:xfrm>
            <a:off x="371565" y="365127"/>
            <a:ext cx="11460480" cy="575400"/>
          </a:xfrm>
          <a:prstGeom prst="rect">
            <a:avLst/>
          </a:prstGeom>
        </p:spPr>
        <p:txBody>
          <a:bodyPr vert="horz" lIns="0" tIns="0" rIns="0" bIns="0" rtlCol="0" anchor="b">
            <a:noAutofit/>
          </a:bodyPr>
          <a:lstStyle>
            <a:lvl1pPr>
              <a:defRPr lang="en-US" sz="3200" b="1" dirty="0">
                <a:solidFill>
                  <a:schemeClr val="accent1"/>
                </a:solidFill>
                <a:latin typeface="Arial Narrow" panose="020B0604020202020204" pitchFamily="34" charset="0"/>
                <a:cs typeface="Arial Narrow" panose="020B0604020202020204" pitchFamily="34" charset="0"/>
              </a:defRPr>
            </a:lvl1pPr>
          </a:lstStyle>
          <a:p>
            <a:pPr lvl="0"/>
            <a:r>
              <a:rPr lang="en-US" dirty="0"/>
              <a:t>Title of slide here</a:t>
            </a:r>
          </a:p>
        </p:txBody>
      </p:sp>
    </p:spTree>
    <p:extLst>
      <p:ext uri="{BB962C8B-B14F-4D97-AF65-F5344CB8AC3E}">
        <p14:creationId xmlns:p14="http://schemas.microsoft.com/office/powerpoint/2010/main" val="230399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D983A8-64D2-AA4E-B1C1-8C41213F66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0095ECF5-C775-F044-B296-746D2058463F}"/>
              </a:ext>
            </a:extLst>
          </p:cNvPr>
          <p:cNvSpPr>
            <a:spLocks noGrp="1"/>
          </p:cNvSpPr>
          <p:nvPr>
            <p:ph type="body" sz="quarter" idx="10" hasCustomPrompt="1"/>
          </p:nvPr>
        </p:nvSpPr>
        <p:spPr>
          <a:xfrm>
            <a:off x="615951" y="893626"/>
            <a:ext cx="10072688" cy="2692854"/>
          </a:xfrm>
          <a:prstGeom prst="rect">
            <a:avLst/>
          </a:prstGeom>
          <a:solidFill>
            <a:schemeClr val="accent1">
              <a:lumMod val="75000"/>
              <a:alpha val="50000"/>
            </a:schemeClr>
          </a:solidFill>
        </p:spPr>
        <p:txBody>
          <a:bodyPr vert="horz" lIns="914400" tIns="457200" rIns="914400" bIns="457200" rtlCol="0" anchor="ctr">
            <a:normAutofit/>
          </a:bodyPr>
          <a:lstStyle>
            <a:lvl1pPr marL="0" indent="0" algn="ctr">
              <a:buNone/>
              <a:defRPr lang="en-US" sz="4400" b="1" i="0" dirty="0">
                <a:solidFill>
                  <a:schemeClr val="bg1"/>
                </a:solidFill>
                <a:latin typeface="Arial Narrow" panose="020B0604020202020204" pitchFamily="34" charset="0"/>
                <a:cs typeface="Arial Narrow" panose="020B0604020202020204" pitchFamily="34" charset="0"/>
              </a:defRPr>
            </a:lvl1pPr>
          </a:lstStyle>
          <a:p>
            <a:pPr marL="228600" lvl="0" indent="-228600" algn="ctr"/>
            <a:r>
              <a:rPr lang="en-US" dirty="0"/>
              <a:t>Closing Words Here</a:t>
            </a:r>
          </a:p>
        </p:txBody>
      </p:sp>
      <p:sp>
        <p:nvSpPr>
          <p:cNvPr id="8" name="Text Placeholder 12">
            <a:extLst>
              <a:ext uri="{FF2B5EF4-FFF2-40B4-BE49-F238E27FC236}">
                <a16:creationId xmlns:a16="http://schemas.microsoft.com/office/drawing/2014/main" id="{8420275F-6E81-334A-8FA0-C6E9C95CAB4F}"/>
              </a:ext>
            </a:extLst>
          </p:cNvPr>
          <p:cNvSpPr>
            <a:spLocks noGrp="1"/>
          </p:cNvSpPr>
          <p:nvPr>
            <p:ph type="body" sz="quarter" idx="11" hasCustomPrompt="1"/>
          </p:nvPr>
        </p:nvSpPr>
        <p:spPr>
          <a:xfrm>
            <a:off x="615951" y="3980452"/>
            <a:ext cx="4294716" cy="992142"/>
          </a:xfrm>
          <a:prstGeom prst="rect">
            <a:avLst/>
          </a:prstGeom>
        </p:spPr>
        <p:txBody>
          <a:bodyPr lIns="0" tIns="0" rIns="0" bIns="0">
            <a:noAutofit/>
          </a:bodyPr>
          <a:lstStyle>
            <a:lvl1pPr marL="0" indent="0">
              <a:lnSpc>
                <a:spcPct val="100000"/>
              </a:lnSpc>
              <a:spcBef>
                <a:spcPts val="0"/>
              </a:spcBef>
              <a:buNone/>
              <a:defRPr sz="1600">
                <a:solidFill>
                  <a:schemeClr val="bg1">
                    <a:lumMod val="50000"/>
                  </a:schemeClr>
                </a:solidFill>
              </a:defRPr>
            </a:lvl1pPr>
          </a:lstStyle>
          <a:p>
            <a:pPr lvl="0"/>
            <a:r>
              <a:rPr lang="en-US" dirty="0"/>
              <a:t>Presenter Name and Information</a:t>
            </a:r>
          </a:p>
        </p:txBody>
      </p:sp>
      <p:sp>
        <p:nvSpPr>
          <p:cNvPr id="5" name="Picture Placeholder 4">
            <a:extLst>
              <a:ext uri="{FF2B5EF4-FFF2-40B4-BE49-F238E27FC236}">
                <a16:creationId xmlns:a16="http://schemas.microsoft.com/office/drawing/2014/main" id="{194D7C5E-6594-624B-A168-0FD1EA87E566}"/>
              </a:ext>
            </a:extLst>
          </p:cNvPr>
          <p:cNvSpPr>
            <a:spLocks noGrp="1"/>
          </p:cNvSpPr>
          <p:nvPr>
            <p:ph type="pic" sz="quarter" idx="15" hasCustomPrompt="1"/>
          </p:nvPr>
        </p:nvSpPr>
        <p:spPr>
          <a:xfrm>
            <a:off x="10688639" y="3980452"/>
            <a:ext cx="1381125" cy="1086803"/>
          </a:xfrm>
          <a:solidFill>
            <a:schemeClr val="accent6">
              <a:lumMod val="40000"/>
              <a:lumOff val="60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0" i="0" u="none" strike="noStrike" smtClean="0">
                <a:effectLst/>
              </a:defRPr>
            </a:lvl1pPr>
          </a:lstStyle>
          <a:p>
            <a:r>
              <a:rPr lang="en-US" dirty="0"/>
              <a:t>PLACEHOLDER</a:t>
            </a:r>
            <a:br>
              <a:rPr lang="en-US" dirty="0"/>
            </a:br>
            <a:r>
              <a:rPr lang="en-US" dirty="0"/>
              <a:t>Presenter logo optional</a:t>
            </a:r>
          </a:p>
        </p:txBody>
      </p:sp>
    </p:spTree>
    <p:extLst>
      <p:ext uri="{BB962C8B-B14F-4D97-AF65-F5344CB8AC3E}">
        <p14:creationId xmlns:p14="http://schemas.microsoft.com/office/powerpoint/2010/main" val="184707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36514185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a:t>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346353637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a:t>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159606067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a:t>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3508020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387127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31422550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149424426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D917FEDE-5E9C-7C4F-92AB-F016E3C2160A}"/>
              </a:ext>
            </a:extLst>
          </p:cNvPr>
          <p:cNvPicPr>
            <a:picLocks noChangeAspect="1"/>
          </p:cNvPicPr>
          <p:nvPr userDrawn="1"/>
        </p:nvPicPr>
        <p:blipFill>
          <a:blip r:embed="rId23">
            <a:extLst>
              <a:ext uri="{28A0092B-C50C-407E-A947-70E740481C1C}">
                <a14:useLocalDpi xmlns:a14="http://schemas.microsoft.com/office/drawing/2010/main"/>
              </a:ext>
            </a:extLst>
          </a:blip>
          <a:srcRect/>
          <a:stretch/>
        </p:blipFill>
        <p:spPr>
          <a:xfrm>
            <a:off x="0" y="0"/>
            <a:ext cx="12192000" cy="6864625"/>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9B236-50BF-47B1-97C6-F765FFFF6A62}" type="slidenum">
              <a:rPr lang="en-US" smtClean="0"/>
              <a:pPr/>
              <a:t>‹#›</a:t>
            </a:fld>
            <a:endParaRPr lang="en-US" dirty="0"/>
          </a:p>
        </p:txBody>
      </p:sp>
    </p:spTree>
    <p:extLst>
      <p:ext uri="{BB962C8B-B14F-4D97-AF65-F5344CB8AC3E}">
        <p14:creationId xmlns:p14="http://schemas.microsoft.com/office/powerpoint/2010/main" val="2684002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9" r:id="rId16"/>
    <p:sldLayoutId id="2147483701" r:id="rId17"/>
    <p:sldLayoutId id="2147483702" r:id="rId18"/>
    <p:sldLayoutId id="2147483676" r:id="rId19"/>
    <p:sldLayoutId id="2147483673" r:id="rId20"/>
    <p:sldLayoutId id="2147483703"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anl.gov/es/reference/idling-reduction-technology-solutions-for-class-18-vehicles"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0.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pa.gov/dera/state"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hyperlink" Target="https://www.epa.gov/dera/volkswagen-vw-settlement-dera-option" TargetMode="External"/><Relationship Id="rId4" Type="http://schemas.openxmlformats.org/officeDocument/2006/relationships/hyperlink" Target="https://www.epa.gov/der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hyperlink" Target="https://cleancities.energy.gov/technical-assistance/idlebox/"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s://www.anl.gov/es/reference/idling-reduction-technology-solutions-for-class-18-vehicl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hyperlink" Target="https://www.anl.gov/es/reference/vehicle-idle-reduction-savings-worksheet-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hyperlink" Target="http://cleancities.energy.gov/idlebas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FFF5C06-6AF1-834B-AEF1-256F28A36394}"/>
              </a:ext>
            </a:extLst>
          </p:cNvPr>
          <p:cNvSpPr>
            <a:spLocks noGrp="1"/>
          </p:cNvSpPr>
          <p:nvPr>
            <p:ph type="ctrTitle"/>
          </p:nvPr>
        </p:nvSpPr>
        <p:spPr/>
        <p:txBody>
          <a:bodyPr/>
          <a:lstStyle/>
          <a:p>
            <a:pPr lvl="0">
              <a:spcBef>
                <a:spcPts val="0"/>
              </a:spcBef>
            </a:pPr>
            <a:r>
              <a:rPr lang="en-US" dirty="0">
                <a:solidFill>
                  <a:srgbClr val="376391"/>
                </a:solidFill>
              </a:rPr>
              <a:t>Idle Reduction for Light- and </a:t>
            </a:r>
            <a:br>
              <a:rPr lang="en-US" dirty="0">
                <a:solidFill>
                  <a:srgbClr val="376391"/>
                </a:solidFill>
              </a:rPr>
            </a:br>
            <a:r>
              <a:rPr lang="en-US" dirty="0">
                <a:solidFill>
                  <a:srgbClr val="376391"/>
                </a:solidFill>
              </a:rPr>
              <a:t>Medium-Duty Fleets</a:t>
            </a:r>
            <a:endParaRPr lang="en-US" dirty="0"/>
          </a:p>
        </p:txBody>
      </p:sp>
      <p:sp>
        <p:nvSpPr>
          <p:cNvPr id="20" name="Text Placeholder 19">
            <a:extLst>
              <a:ext uri="{FF2B5EF4-FFF2-40B4-BE49-F238E27FC236}">
                <a16:creationId xmlns:a16="http://schemas.microsoft.com/office/drawing/2014/main" id="{F581CDB2-1EB3-0C45-90A5-AC845DAFC742}"/>
              </a:ext>
            </a:extLst>
          </p:cNvPr>
          <p:cNvSpPr>
            <a:spLocks noGrp="1"/>
          </p:cNvSpPr>
          <p:nvPr>
            <p:ph type="body" sz="quarter" idx="12"/>
          </p:nvPr>
        </p:nvSpPr>
        <p:spPr/>
        <p:txBody>
          <a:bodyPr/>
          <a:lstStyle/>
          <a:p>
            <a:endParaRPr lang="en-US" dirty="0"/>
          </a:p>
        </p:txBody>
      </p:sp>
      <p:sp>
        <p:nvSpPr>
          <p:cNvPr id="21" name="Text Placeholder 20">
            <a:extLst>
              <a:ext uri="{FF2B5EF4-FFF2-40B4-BE49-F238E27FC236}">
                <a16:creationId xmlns:a16="http://schemas.microsoft.com/office/drawing/2014/main" id="{0BD7C970-16AD-9945-BFA1-8DB0C0478D66}"/>
              </a:ext>
            </a:extLst>
          </p:cNvPr>
          <p:cNvSpPr>
            <a:spLocks noGrp="1"/>
          </p:cNvSpPr>
          <p:nvPr>
            <p:ph type="body" sz="quarter" idx="13"/>
          </p:nvPr>
        </p:nvSpPr>
        <p:spPr/>
        <p:txBody>
          <a:bodyPr/>
          <a:lstStyle/>
          <a:p>
            <a:endParaRPr lang="en-US" dirty="0"/>
          </a:p>
        </p:txBody>
      </p:sp>
      <p:sp>
        <p:nvSpPr>
          <p:cNvPr id="22" name="Text Placeholder 21">
            <a:extLst>
              <a:ext uri="{FF2B5EF4-FFF2-40B4-BE49-F238E27FC236}">
                <a16:creationId xmlns:a16="http://schemas.microsoft.com/office/drawing/2014/main" id="{D6F267AE-FAD1-D74F-87C1-3B922BE08DD9}"/>
              </a:ext>
            </a:extLst>
          </p:cNvPr>
          <p:cNvSpPr>
            <a:spLocks noGrp="1"/>
          </p:cNvSpPr>
          <p:nvPr>
            <p:ph type="body" sz="quarter" idx="14"/>
          </p:nvPr>
        </p:nvSpPr>
        <p:spPr/>
        <p:txBody>
          <a:bodyPr/>
          <a:lstStyle/>
          <a:p>
            <a:endParaRPr lang="en-US" dirty="0"/>
          </a:p>
        </p:txBody>
      </p:sp>
      <p:sp>
        <p:nvSpPr>
          <p:cNvPr id="23" name="Picture Placeholder 22">
            <a:extLst>
              <a:ext uri="{FF2B5EF4-FFF2-40B4-BE49-F238E27FC236}">
                <a16:creationId xmlns:a16="http://schemas.microsoft.com/office/drawing/2014/main" id="{95C75C94-0EA2-A149-B71D-32BA9602B0DA}"/>
              </a:ext>
            </a:extLst>
          </p:cNvPr>
          <p:cNvSpPr>
            <a:spLocks noGrp="1"/>
          </p:cNvSpPr>
          <p:nvPr>
            <p:ph type="pic" sz="quarter" idx="15"/>
          </p:nvPr>
        </p:nvSpPr>
        <p:spPr/>
      </p:sp>
    </p:spTree>
    <p:extLst>
      <p:ext uri="{BB962C8B-B14F-4D97-AF65-F5344CB8AC3E}">
        <p14:creationId xmlns:p14="http://schemas.microsoft.com/office/powerpoint/2010/main" val="338334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7E293-E29A-2D47-8877-8B0E749DA907}"/>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Idling is Expensive</a:t>
            </a:r>
          </a:p>
        </p:txBody>
      </p:sp>
      <p:sp>
        <p:nvSpPr>
          <p:cNvPr id="4" name="Content Placeholder 3">
            <a:extLst>
              <a:ext uri="{FF2B5EF4-FFF2-40B4-BE49-F238E27FC236}">
                <a16:creationId xmlns:a16="http://schemas.microsoft.com/office/drawing/2014/main" id="{3B3B143D-9093-A448-A616-0F6DDAA0CDB0}"/>
              </a:ext>
            </a:extLst>
          </p:cNvPr>
          <p:cNvSpPr>
            <a:spLocks noGrp="1"/>
          </p:cNvSpPr>
          <p:nvPr>
            <p:ph idx="1"/>
          </p:nvPr>
        </p:nvSpPr>
        <p:spPr>
          <a:xfrm>
            <a:off x="685799" y="1541417"/>
            <a:ext cx="8176847" cy="4232366"/>
          </a:xfrm>
        </p:spPr>
        <p:txBody>
          <a:bodyPr>
            <a:normAutofit/>
          </a:bodyPr>
          <a:lstStyle/>
          <a:p>
            <a:r>
              <a:rPr lang="en-US" sz="2400" b="1" dirty="0"/>
              <a:t>Idling a car wastes from 0.2 to 0.5 gallons of fuel per hour.</a:t>
            </a:r>
          </a:p>
          <a:p>
            <a:r>
              <a:rPr lang="en-US" sz="2400" b="1" dirty="0"/>
              <a:t>Idling a medium-duty truck wastes 0.4 to 0.6 gallons of fuel per hour. </a:t>
            </a:r>
          </a:p>
          <a:p>
            <a:r>
              <a:rPr lang="en-US" sz="2400" b="1" dirty="0"/>
              <a:t>Idling in the U.S. uses more than 6 billion gallons of fuel at a cost of more than $15 billion each year.</a:t>
            </a:r>
          </a:p>
          <a:p>
            <a:r>
              <a:rPr lang="en-US" sz="2400" b="1" dirty="0"/>
              <a:t>Idling can increase vehicle maintenance costs.</a:t>
            </a:r>
          </a:p>
          <a:p>
            <a:r>
              <a:rPr lang="en-US" sz="2400" b="1" dirty="0"/>
              <a:t>Idling can shorten engine life.</a:t>
            </a:r>
          </a:p>
        </p:txBody>
      </p:sp>
      <p:sp>
        <p:nvSpPr>
          <p:cNvPr id="5" name="Slide Number Placeholder 4">
            <a:extLst>
              <a:ext uri="{FF2B5EF4-FFF2-40B4-BE49-F238E27FC236}">
                <a16:creationId xmlns:a16="http://schemas.microsoft.com/office/drawing/2014/main" id="{17D2B95A-3BE7-F649-9772-9889C8A53F41}"/>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10</a:t>
            </a:fld>
            <a:endParaRPr lang="en-US" dirty="0"/>
          </a:p>
        </p:txBody>
      </p:sp>
    </p:spTree>
    <p:extLst>
      <p:ext uri="{BB962C8B-B14F-4D97-AF65-F5344CB8AC3E}">
        <p14:creationId xmlns:p14="http://schemas.microsoft.com/office/powerpoint/2010/main" val="293440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Idling Is Expensive</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11</a:t>
            </a:fld>
            <a:endParaRPr lang="en-US" dirty="0"/>
          </a:p>
        </p:txBody>
      </p:sp>
      <p:sp>
        <p:nvSpPr>
          <p:cNvPr id="4" name="Content Placeholder 3">
            <a:extLst>
              <a:ext uri="{FF2B5EF4-FFF2-40B4-BE49-F238E27FC236}">
                <a16:creationId xmlns:a16="http://schemas.microsoft.com/office/drawing/2014/main" id="{92C274EB-71C3-C14E-A112-511C259D3EA0}"/>
              </a:ext>
            </a:extLst>
          </p:cNvPr>
          <p:cNvSpPr>
            <a:spLocks noGrp="1"/>
          </p:cNvSpPr>
          <p:nvPr>
            <p:ph idx="1"/>
          </p:nvPr>
        </p:nvSpPr>
        <p:spPr>
          <a:xfrm>
            <a:off x="531271" y="2043395"/>
            <a:ext cx="9020502" cy="702884"/>
          </a:xfrm>
        </p:spPr>
        <p:txBody>
          <a:bodyPr>
            <a:noAutofit/>
          </a:bodyPr>
          <a:lstStyle/>
          <a:p>
            <a:pPr marL="0" indent="0">
              <a:buNone/>
            </a:pPr>
            <a:r>
              <a:rPr lang="en-US" sz="2400" dirty="0"/>
              <a:t>If each truck has ten 10-minute idling episodes per workday and uses ~0.5 gallons/hour, and fuel costs $2.50/gallon, the annual cost of 0-mpg fuel for the fleet is ~$5,460.</a:t>
            </a:r>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503767" y="1288813"/>
            <a:ext cx="11459633" cy="365125"/>
          </a:xfrm>
        </p:spPr>
        <p:txBody>
          <a:bodyPr/>
          <a:lstStyle/>
          <a:p>
            <a:r>
              <a:rPr lang="en-US" sz="2800" b="1" dirty="0">
                <a:solidFill>
                  <a:schemeClr val="tx1"/>
                </a:solidFill>
              </a:rPr>
              <a:t>Scenario: Fleet of 10 medium-duty delivery trucks</a:t>
            </a:r>
          </a:p>
        </p:txBody>
      </p:sp>
      <p:grpSp>
        <p:nvGrpSpPr>
          <p:cNvPr id="2" name="Group 1">
            <a:extLst>
              <a:ext uri="{FF2B5EF4-FFF2-40B4-BE49-F238E27FC236}">
                <a16:creationId xmlns:a16="http://schemas.microsoft.com/office/drawing/2014/main" id="{9222A97E-4BDF-40EA-A6AE-515D545FC3DB}"/>
              </a:ext>
            </a:extLst>
          </p:cNvPr>
          <p:cNvGrpSpPr/>
          <p:nvPr/>
        </p:nvGrpSpPr>
        <p:grpSpPr>
          <a:xfrm>
            <a:off x="1063932" y="3701262"/>
            <a:ext cx="8735495" cy="1867925"/>
            <a:chOff x="2240848" y="3429000"/>
            <a:chExt cx="7500757" cy="1414959"/>
          </a:xfrm>
        </p:grpSpPr>
        <p:pic>
          <p:nvPicPr>
            <p:cNvPr id="6" name="Picture 5">
              <a:extLst>
                <a:ext uri="{FF2B5EF4-FFF2-40B4-BE49-F238E27FC236}">
                  <a16:creationId xmlns:a16="http://schemas.microsoft.com/office/drawing/2014/main" id="{ACC8BB76-101E-44E0-AD7C-A64BB49F827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240848" y="3645207"/>
              <a:ext cx="804676" cy="506085"/>
            </a:xfrm>
            <a:prstGeom prst="rect">
              <a:avLst/>
            </a:prstGeom>
          </p:spPr>
        </p:pic>
        <p:pic>
          <p:nvPicPr>
            <p:cNvPr id="7" name="Picture 6">
              <a:extLst>
                <a:ext uri="{FF2B5EF4-FFF2-40B4-BE49-F238E27FC236}">
                  <a16:creationId xmlns:a16="http://schemas.microsoft.com/office/drawing/2014/main" id="{8439998B-B756-495E-998E-903225EDD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2052" y="3828533"/>
              <a:ext cx="799644" cy="502920"/>
            </a:xfrm>
            <a:prstGeom prst="rect">
              <a:avLst/>
            </a:prstGeom>
          </p:spPr>
        </p:pic>
        <p:pic>
          <p:nvPicPr>
            <p:cNvPr id="8" name="Picture 7">
              <a:extLst>
                <a:ext uri="{FF2B5EF4-FFF2-40B4-BE49-F238E27FC236}">
                  <a16:creationId xmlns:a16="http://schemas.microsoft.com/office/drawing/2014/main" id="{44413E38-8BC3-4AA8-A096-3B0FD645C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2696" y="3792917"/>
              <a:ext cx="804676" cy="506085"/>
            </a:xfrm>
            <a:prstGeom prst="rect">
              <a:avLst/>
            </a:prstGeom>
          </p:spPr>
        </p:pic>
        <p:pic>
          <p:nvPicPr>
            <p:cNvPr id="9" name="Picture 8">
              <a:extLst>
                <a:ext uri="{FF2B5EF4-FFF2-40B4-BE49-F238E27FC236}">
                  <a16:creationId xmlns:a16="http://schemas.microsoft.com/office/drawing/2014/main" id="{162C0CDF-A674-473B-8BC6-8D7A1F12D263}"/>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798577" y="3429000"/>
              <a:ext cx="804676" cy="506085"/>
            </a:xfrm>
            <a:prstGeom prst="rect">
              <a:avLst/>
            </a:prstGeom>
          </p:spPr>
        </p:pic>
        <p:pic>
          <p:nvPicPr>
            <p:cNvPr id="10" name="Picture 9">
              <a:extLst>
                <a:ext uri="{FF2B5EF4-FFF2-40B4-BE49-F238E27FC236}">
                  <a16:creationId xmlns:a16="http://schemas.microsoft.com/office/drawing/2014/main" id="{75506E39-1C29-436A-80F9-C2FC2ADED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910" y="3429000"/>
              <a:ext cx="804676" cy="506085"/>
            </a:xfrm>
            <a:prstGeom prst="rect">
              <a:avLst/>
            </a:prstGeom>
          </p:spPr>
        </p:pic>
        <p:pic>
          <p:nvPicPr>
            <p:cNvPr id="11" name="Picture 10">
              <a:extLst>
                <a:ext uri="{FF2B5EF4-FFF2-40B4-BE49-F238E27FC236}">
                  <a16:creationId xmlns:a16="http://schemas.microsoft.com/office/drawing/2014/main" id="{9A9CB8C2-92B3-4612-ACC0-2652AFB24EDF}"/>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12676" y="4284412"/>
              <a:ext cx="804676" cy="506085"/>
            </a:xfrm>
            <a:prstGeom prst="rect">
              <a:avLst/>
            </a:prstGeom>
          </p:spPr>
        </p:pic>
        <p:pic>
          <p:nvPicPr>
            <p:cNvPr id="13" name="Picture 12">
              <a:extLst>
                <a:ext uri="{FF2B5EF4-FFF2-40B4-BE49-F238E27FC236}">
                  <a16:creationId xmlns:a16="http://schemas.microsoft.com/office/drawing/2014/main" id="{12A8A956-8916-4DCE-BC2A-5A653DCF6D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2253" y="3630523"/>
              <a:ext cx="804676" cy="506085"/>
            </a:xfrm>
            <a:prstGeom prst="rect">
              <a:avLst/>
            </a:prstGeom>
          </p:spPr>
        </p:pic>
        <p:pic>
          <p:nvPicPr>
            <p:cNvPr id="14" name="Picture 13">
              <a:extLst>
                <a:ext uri="{FF2B5EF4-FFF2-40B4-BE49-F238E27FC236}">
                  <a16:creationId xmlns:a16="http://schemas.microsoft.com/office/drawing/2014/main" id="{58A543BF-5C9C-43E7-AFA4-C7752D3228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7577" y="4299002"/>
              <a:ext cx="804676" cy="506085"/>
            </a:xfrm>
            <a:prstGeom prst="rect">
              <a:avLst/>
            </a:prstGeom>
          </p:spPr>
        </p:pic>
        <p:pic>
          <p:nvPicPr>
            <p:cNvPr id="15" name="Picture 14">
              <a:extLst>
                <a:ext uri="{FF2B5EF4-FFF2-40B4-BE49-F238E27FC236}">
                  <a16:creationId xmlns:a16="http://schemas.microsoft.com/office/drawing/2014/main" id="{08204AEF-08E2-4D1C-9D09-A0CB655F8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1430" y="4284412"/>
              <a:ext cx="804676" cy="506085"/>
            </a:xfrm>
            <a:prstGeom prst="rect">
              <a:avLst/>
            </a:prstGeom>
          </p:spPr>
        </p:pic>
        <p:pic>
          <p:nvPicPr>
            <p:cNvPr id="16" name="Picture 15">
              <a:extLst>
                <a:ext uri="{FF2B5EF4-FFF2-40B4-BE49-F238E27FC236}">
                  <a16:creationId xmlns:a16="http://schemas.microsoft.com/office/drawing/2014/main" id="{D7F28A01-8F35-4DAC-B82B-19941135FA4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936929" y="4337874"/>
              <a:ext cx="804676" cy="506085"/>
            </a:xfrm>
            <a:prstGeom prst="rect">
              <a:avLst/>
            </a:prstGeom>
          </p:spPr>
        </p:pic>
      </p:grpSp>
    </p:spTree>
    <p:extLst>
      <p:ext uri="{BB962C8B-B14F-4D97-AF65-F5344CB8AC3E}">
        <p14:creationId xmlns:p14="http://schemas.microsoft.com/office/powerpoint/2010/main" val="3943406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Why Care About Idling?</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12</a:t>
            </a:fld>
            <a:endParaRPr lang="en-US" dirty="0"/>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4911848" y="1534178"/>
            <a:ext cx="2368304" cy="845743"/>
          </a:xfrm>
        </p:spPr>
        <p:txBody>
          <a:bodyPr/>
          <a:lstStyle/>
          <a:p>
            <a:r>
              <a:rPr lang="en-US" sz="3200" b="1" dirty="0">
                <a:solidFill>
                  <a:srgbClr val="00A14A"/>
                </a:solidFill>
              </a:rPr>
              <a:t>Idling Pollutes</a:t>
            </a:r>
            <a:r>
              <a:rPr lang="en-US" sz="3200" b="1" dirty="0"/>
              <a:t>. </a:t>
            </a:r>
          </a:p>
        </p:txBody>
      </p:sp>
      <p:pic>
        <p:nvPicPr>
          <p:cNvPr id="7" name="Picture 3">
            <a:extLst>
              <a:ext uri="{FF2B5EF4-FFF2-40B4-BE49-F238E27FC236}">
                <a16:creationId xmlns:a16="http://schemas.microsoft.com/office/drawing/2014/main" id="{8AE55C98-0EBE-4F8B-A461-75E50CD8436A}"/>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424278" y="2379921"/>
            <a:ext cx="7343443" cy="344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107309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7E293-E29A-2D47-8877-8B0E749DA907}"/>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Idling Pollutes</a:t>
            </a:r>
          </a:p>
        </p:txBody>
      </p:sp>
      <p:sp>
        <p:nvSpPr>
          <p:cNvPr id="4" name="Content Placeholder 3">
            <a:extLst>
              <a:ext uri="{FF2B5EF4-FFF2-40B4-BE49-F238E27FC236}">
                <a16:creationId xmlns:a16="http://schemas.microsoft.com/office/drawing/2014/main" id="{3B3B143D-9093-A448-A616-0F6DDAA0CDB0}"/>
              </a:ext>
            </a:extLst>
          </p:cNvPr>
          <p:cNvSpPr>
            <a:spLocks noGrp="1"/>
          </p:cNvSpPr>
          <p:nvPr>
            <p:ph idx="1"/>
          </p:nvPr>
        </p:nvSpPr>
        <p:spPr>
          <a:xfrm>
            <a:off x="903192" y="1312817"/>
            <a:ext cx="4880919" cy="4232366"/>
          </a:xfrm>
        </p:spPr>
        <p:txBody>
          <a:bodyPr>
            <a:noAutofit/>
          </a:bodyPr>
          <a:lstStyle/>
          <a:p>
            <a:r>
              <a:rPr lang="en-US" sz="2200" b="1" dirty="0">
                <a:latin typeface="Arial" panose="020B0604020202020204" pitchFamily="34" charset="0"/>
                <a:cs typeface="Arial" panose="020B0604020202020204" pitchFamily="34" charset="0"/>
              </a:rPr>
              <a:t>U.S.: ~28% of greenhouse gas emissions come from transportation.</a:t>
            </a:r>
          </a:p>
          <a:p>
            <a:r>
              <a:rPr lang="en-US" sz="2200" b="1" dirty="0">
                <a:latin typeface="Arial" panose="020B0604020202020204" pitchFamily="34" charset="0"/>
                <a:cs typeface="Arial" panose="020B0604020202020204" pitchFamily="34" charset="0"/>
              </a:rPr>
              <a:t>Each gallon of fuel burned produces about 20 pounds of carbon dioxide, a greenhouse gas.</a:t>
            </a:r>
          </a:p>
          <a:p>
            <a:r>
              <a:rPr lang="en-US" sz="2200" b="1" dirty="0">
                <a:latin typeface="Arial" panose="020B0604020202020204" pitchFamily="34" charset="0"/>
                <a:cs typeface="Arial" panose="020B0604020202020204" pitchFamily="34" charset="0"/>
              </a:rPr>
              <a:t>Vehicle emissions contribute to the formation of ground-level ozone.</a:t>
            </a:r>
          </a:p>
          <a:p>
            <a:r>
              <a:rPr lang="en-US" sz="2200" b="1" dirty="0">
                <a:latin typeface="Arial" panose="020B0604020202020204" pitchFamily="34" charset="0"/>
                <a:cs typeface="Arial" panose="020B0604020202020204" pitchFamily="34" charset="0"/>
              </a:rPr>
              <a:t>Poor air quality can have economic impacts.</a:t>
            </a:r>
          </a:p>
          <a:p>
            <a:endParaRPr lang="en-US" sz="2200"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7D2B95A-3BE7-F649-9772-9889C8A53F41}"/>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13</a:t>
            </a:fld>
            <a:endParaRPr lang="en-US" dirty="0"/>
          </a:p>
        </p:txBody>
      </p:sp>
      <p:pic>
        <p:nvPicPr>
          <p:cNvPr id="6" name="Picture 5" descr="A group of people on a bus&#10;&#10;Description automatically generated with low confidence">
            <a:extLst>
              <a:ext uri="{FF2B5EF4-FFF2-40B4-BE49-F238E27FC236}">
                <a16:creationId xmlns:a16="http://schemas.microsoft.com/office/drawing/2014/main" id="{4EFE40EE-6276-4270-AE7F-8EC6EF4E5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7891" y="1342527"/>
            <a:ext cx="4416211" cy="4230764"/>
          </a:xfrm>
          <a:prstGeom prst="rect">
            <a:avLst/>
          </a:prstGeom>
          <a:ln w="3175">
            <a:solidFill>
              <a:schemeClr val="tx1"/>
            </a:solidFill>
          </a:ln>
        </p:spPr>
      </p:pic>
    </p:spTree>
    <p:extLst>
      <p:ext uri="{BB962C8B-B14F-4D97-AF65-F5344CB8AC3E}">
        <p14:creationId xmlns:p14="http://schemas.microsoft.com/office/powerpoint/2010/main" val="150941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Why Care About Idling?</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14</a:t>
            </a:fld>
            <a:endParaRPr lang="en-US" dirty="0"/>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4002580" y="1397114"/>
            <a:ext cx="4186838" cy="734235"/>
          </a:xfrm>
        </p:spPr>
        <p:txBody>
          <a:bodyPr/>
          <a:lstStyle/>
          <a:p>
            <a:r>
              <a:rPr lang="en-US" sz="3200" b="1" dirty="0">
                <a:solidFill>
                  <a:srgbClr val="00A14A"/>
                </a:solidFill>
              </a:rPr>
              <a:t>Idling Threatens Health</a:t>
            </a:r>
          </a:p>
        </p:txBody>
      </p:sp>
      <p:pic>
        <p:nvPicPr>
          <p:cNvPr id="8" name="Content Placeholder 7">
            <a:extLst>
              <a:ext uri="{FF2B5EF4-FFF2-40B4-BE49-F238E27FC236}">
                <a16:creationId xmlns:a16="http://schemas.microsoft.com/office/drawing/2014/main" id="{7290D6BF-0EC9-4475-956D-FC8AF84D919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252116" y="2131856"/>
            <a:ext cx="5687767" cy="3787220"/>
          </a:xfrm>
          <a:prstGeom prst="rect">
            <a:avLst/>
          </a:prstGeom>
          <a:ln w="3175">
            <a:solidFill>
              <a:schemeClr val="tx1"/>
            </a:solidFill>
          </a:ln>
        </p:spPr>
      </p:pic>
    </p:spTree>
    <p:extLst>
      <p:ext uri="{BB962C8B-B14F-4D97-AF65-F5344CB8AC3E}">
        <p14:creationId xmlns:p14="http://schemas.microsoft.com/office/powerpoint/2010/main" val="3980072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Idling Threatens Health</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15</a:t>
            </a:fld>
            <a:endParaRPr lang="en-US" dirty="0"/>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650631" y="1384982"/>
            <a:ext cx="10216661" cy="940742"/>
          </a:xfrm>
        </p:spPr>
        <p:txBody>
          <a:bodyPr/>
          <a:lstStyle/>
          <a:p>
            <a:r>
              <a:rPr lang="en-US" sz="2800" b="1" dirty="0">
                <a:solidFill>
                  <a:schemeClr val="tx1"/>
                </a:solidFill>
                <a:latin typeface="Arial" panose="020B0604020202020204" pitchFamily="34" charset="0"/>
                <a:cs typeface="Arial" panose="020B0604020202020204" pitchFamily="34" charset="0"/>
              </a:rPr>
              <a:t>The most immediate health impacts from transportation stem from tailpipe emissions.</a:t>
            </a:r>
          </a:p>
        </p:txBody>
      </p:sp>
      <p:sp>
        <p:nvSpPr>
          <p:cNvPr id="6" name="Content Placeholder 8">
            <a:extLst>
              <a:ext uri="{FF2B5EF4-FFF2-40B4-BE49-F238E27FC236}">
                <a16:creationId xmlns:a16="http://schemas.microsoft.com/office/drawing/2014/main" id="{04289272-680B-4777-980A-1C92C5ABFC7F}"/>
              </a:ext>
            </a:extLst>
          </p:cNvPr>
          <p:cNvSpPr>
            <a:spLocks noGrp="1"/>
          </p:cNvSpPr>
          <p:nvPr>
            <p:ph idx="1"/>
          </p:nvPr>
        </p:nvSpPr>
        <p:spPr>
          <a:xfrm>
            <a:off x="945173" y="2544794"/>
            <a:ext cx="9922119" cy="2823754"/>
          </a:xfrm>
        </p:spPr>
        <p:txBody>
          <a:bodyPr>
            <a:normAutofit/>
          </a:bodyPr>
          <a:lstStyle/>
          <a:p>
            <a:pPr marL="0" indent="0">
              <a:buNone/>
            </a:pPr>
            <a:r>
              <a:rPr lang="en-US" sz="2400" b="1" dirty="0">
                <a:latin typeface="Arial" panose="020B0604020202020204" pitchFamily="34" charset="0"/>
                <a:cs typeface="Arial" panose="020B0604020202020204" pitchFamily="34" charset="0"/>
              </a:rPr>
              <a:t>Particulate Matter</a:t>
            </a:r>
          </a:p>
          <a:p>
            <a:r>
              <a:rPr lang="en-US" sz="2000" dirty="0">
                <a:latin typeface="Arial" panose="020B0604020202020204" pitchFamily="34" charset="0"/>
                <a:cs typeface="Arial" panose="020B0604020202020204" pitchFamily="34" charset="0"/>
              </a:rPr>
              <a:t>Irritates the eyes, nose, throat, and lungs, contributing to respiratory and cardiovascular illnesses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Ground-level Ozone</a:t>
            </a:r>
          </a:p>
          <a:p>
            <a:r>
              <a:rPr lang="en-US" sz="2000" dirty="0">
                <a:latin typeface="Arial" panose="020B0604020202020204" pitchFamily="34" charset="0"/>
                <a:cs typeface="Arial" panose="020B0604020202020204" pitchFamily="34" charset="0"/>
              </a:rPr>
              <a:t>Can inflame and damage the airways and aggravate diseases such as asthma, emphysema, and chronic bronchitis</a:t>
            </a:r>
          </a:p>
        </p:txBody>
      </p:sp>
    </p:spTree>
    <p:extLst>
      <p:ext uri="{BB962C8B-B14F-4D97-AF65-F5344CB8AC3E}">
        <p14:creationId xmlns:p14="http://schemas.microsoft.com/office/powerpoint/2010/main" val="2842185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Why Care About Idling?</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16</a:t>
            </a:fld>
            <a:endParaRPr lang="en-US" dirty="0"/>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4645639" y="1449391"/>
            <a:ext cx="2900717" cy="734235"/>
          </a:xfrm>
        </p:spPr>
        <p:txBody>
          <a:bodyPr/>
          <a:lstStyle/>
          <a:p>
            <a:r>
              <a:rPr lang="en-US" sz="3200" b="1" dirty="0">
                <a:solidFill>
                  <a:srgbClr val="00A14A"/>
                </a:solidFill>
              </a:rPr>
              <a:t>Laws and Fines</a:t>
            </a:r>
          </a:p>
        </p:txBody>
      </p:sp>
      <p:pic>
        <p:nvPicPr>
          <p:cNvPr id="9" name="Content Placeholder 8" descr="Logo&#10;&#10;Description automatically generated with medium confidence">
            <a:extLst>
              <a:ext uri="{FF2B5EF4-FFF2-40B4-BE49-F238E27FC236}">
                <a16:creationId xmlns:a16="http://schemas.microsoft.com/office/drawing/2014/main" id="{A5784785-5E75-4F5F-AF3A-C8D3401508AF}"/>
              </a:ext>
            </a:extLst>
          </p:cNvPr>
          <p:cNvPicPr>
            <a:picLocks noGrp="1"/>
          </p:cNvPicPr>
          <p:nvPr>
            <p:ph idx="1"/>
          </p:nvPr>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artisticTexturizer/>
                    </a14:imgEffect>
                    <a14:imgEffect>
                      <a14:colorTemperature colorTemp="1500"/>
                    </a14:imgEffect>
                    <a14:imgEffect>
                      <a14:saturation sat="263000"/>
                    </a14:imgEffect>
                  </a14:imgLayer>
                </a14:imgProps>
              </a:ext>
              <a:ext uri="{28A0092B-C50C-407E-A947-70E740481C1C}">
                <a14:useLocalDpi xmlns:a14="http://schemas.microsoft.com/office/drawing/2010/main"/>
              </a:ext>
            </a:extLst>
          </a:blip>
          <a:srcRect/>
          <a:stretch/>
        </p:blipFill>
        <p:spPr>
          <a:xfrm>
            <a:off x="2778640" y="2183626"/>
            <a:ext cx="6634716" cy="3633753"/>
          </a:xfrm>
          <a:prstGeom prst="rect">
            <a:avLst/>
          </a:prstGeom>
        </p:spPr>
      </p:pic>
    </p:spTree>
    <p:extLst>
      <p:ext uri="{BB962C8B-B14F-4D97-AF65-F5344CB8AC3E}">
        <p14:creationId xmlns:p14="http://schemas.microsoft.com/office/powerpoint/2010/main" val="50941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Laws and Fines</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17</a:t>
            </a:fld>
            <a:endParaRPr lang="en-US" dirty="0"/>
          </a:p>
        </p:txBody>
      </p:sp>
      <p:pic>
        <p:nvPicPr>
          <p:cNvPr id="8" name="Content Placeholder 7">
            <a:extLst>
              <a:ext uri="{FF2B5EF4-FFF2-40B4-BE49-F238E27FC236}">
                <a16:creationId xmlns:a16="http://schemas.microsoft.com/office/drawing/2014/main" id="{9B2DBB23-281F-4953-88C6-C9E53DB11D7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43669" y="1112925"/>
            <a:ext cx="6104661" cy="4632150"/>
          </a:xfrm>
          <a:prstGeom prst="rect">
            <a:avLst/>
          </a:prstGeom>
        </p:spPr>
      </p:pic>
    </p:spTree>
    <p:extLst>
      <p:ext uri="{BB962C8B-B14F-4D97-AF65-F5344CB8AC3E}">
        <p14:creationId xmlns:p14="http://schemas.microsoft.com/office/powerpoint/2010/main" val="185066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Laws and Fines: (Fill in City/State Name)</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18</a:t>
            </a:fld>
            <a:endParaRPr lang="en-US" dirty="0"/>
          </a:p>
        </p:txBody>
      </p:sp>
      <p:sp>
        <p:nvSpPr>
          <p:cNvPr id="4" name="Content Placeholder 3">
            <a:extLst>
              <a:ext uri="{FF2B5EF4-FFF2-40B4-BE49-F238E27FC236}">
                <a16:creationId xmlns:a16="http://schemas.microsoft.com/office/drawing/2014/main" id="{78B52441-F2CE-4B7F-8871-D8CDEB0C8649}"/>
              </a:ext>
            </a:extLst>
          </p:cNvPr>
          <p:cNvSpPr>
            <a:spLocks noGrp="1"/>
          </p:cNvSpPr>
          <p:nvPr>
            <p:ph idx="1"/>
          </p:nvPr>
        </p:nvSpPr>
        <p:spPr/>
        <p:txBody>
          <a:bodyPr/>
          <a:lstStyle/>
          <a:p>
            <a:pPr marL="0" lvl="0">
              <a:spcBef>
                <a:spcPts val="0"/>
              </a:spcBef>
              <a:buClrTx/>
              <a:buSzTx/>
              <a:buNone/>
            </a:pPr>
            <a:endParaRPr lang="en-US" b="1" dirty="0">
              <a:cs typeface="Arial" panose="020B0604020202020204" pitchFamily="34" charset="0"/>
            </a:endParaRPr>
          </a:p>
          <a:p>
            <a:pPr marL="0" lvl="0">
              <a:spcBef>
                <a:spcPts val="0"/>
              </a:spcBef>
              <a:buClrTx/>
              <a:buSzTx/>
              <a:buNone/>
            </a:pPr>
            <a:r>
              <a:rPr lang="en-US" b="1" dirty="0">
                <a:solidFill>
                  <a:srgbClr val="00B0F0"/>
                </a:solidFill>
                <a:latin typeface="Arial" panose="020B0604020202020204" pitchFamily="34" charset="0"/>
                <a:ea typeface="Arial Narrow" charset="0"/>
                <a:cs typeface="Arial" panose="020B0604020202020204" pitchFamily="34" charset="0"/>
                <a:sym typeface="Arial Narrow" charset="0"/>
              </a:rPr>
              <a:t>Presenter provides info specific to city/state/regional laws or deletes slide. </a:t>
            </a:r>
            <a:endParaRPr lang="en-US" sz="2800" b="1" dirty="0">
              <a:solidFill>
                <a:srgbClr val="00B0F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78006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D3261B-9172-7B4D-B8D6-2E24C14AAB18}"/>
              </a:ext>
            </a:extLst>
          </p:cNvPr>
          <p:cNvSpPr>
            <a:spLocks noGrp="1"/>
          </p:cNvSpPr>
          <p:nvPr>
            <p:ph type="body" sz="quarter" idx="10"/>
          </p:nvPr>
        </p:nvSpPr>
        <p:spPr/>
        <p:txBody>
          <a:bodyPr/>
          <a:lstStyle/>
          <a:p>
            <a:r>
              <a:rPr lang="en-US" dirty="0"/>
              <a:t>What You Can Do</a:t>
            </a:r>
          </a:p>
          <a:p>
            <a:r>
              <a:rPr lang="en-US" sz="2400" dirty="0"/>
              <a:t>Three Steps to Reduce Idling</a:t>
            </a:r>
          </a:p>
        </p:txBody>
      </p:sp>
    </p:spTree>
    <p:extLst>
      <p:ext uri="{BB962C8B-B14F-4D97-AF65-F5344CB8AC3E}">
        <p14:creationId xmlns:p14="http://schemas.microsoft.com/office/powerpoint/2010/main" val="301057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0D3068-3FCD-6A4F-9207-BE07CDAE3113}"/>
              </a:ext>
            </a:extLst>
          </p:cNvPr>
          <p:cNvSpPr>
            <a:spLocks noGrp="1"/>
          </p:cNvSpPr>
          <p:nvPr>
            <p:ph type="title"/>
          </p:nvPr>
        </p:nvSpPr>
        <p:spPr>
          <a:xfrm>
            <a:off x="371565" y="401252"/>
            <a:ext cx="11460480" cy="575400"/>
          </a:xfrm>
        </p:spPr>
        <p:txBody>
          <a:bodyPr/>
          <a:lstStyle/>
          <a:p>
            <a:r>
              <a:rPr lang="en-US" dirty="0"/>
              <a:t>Idle Reduction for Light- and Medium-Duty Fleets </a:t>
            </a:r>
            <a:endParaRPr lang="en-US" dirty="0">
              <a:highlight>
                <a:srgbClr val="FFFF00"/>
              </a:highlight>
            </a:endParaRPr>
          </a:p>
        </p:txBody>
      </p:sp>
      <p:sp>
        <p:nvSpPr>
          <p:cNvPr id="3" name="Slide Number Placeholder 2">
            <a:extLst>
              <a:ext uri="{FF2B5EF4-FFF2-40B4-BE49-F238E27FC236}">
                <a16:creationId xmlns:a16="http://schemas.microsoft.com/office/drawing/2014/main" id="{8DA2A0CB-05C3-9745-98FB-626208A3C28E}"/>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2</a:t>
            </a:fld>
            <a:endParaRPr lang="en-US" dirty="0"/>
          </a:p>
        </p:txBody>
      </p:sp>
      <p:sp>
        <p:nvSpPr>
          <p:cNvPr id="9" name="Content Placeholder 8">
            <a:extLst>
              <a:ext uri="{FF2B5EF4-FFF2-40B4-BE49-F238E27FC236}">
                <a16:creationId xmlns:a16="http://schemas.microsoft.com/office/drawing/2014/main" id="{F897368A-7D55-C147-990D-A28A7100D8A0}"/>
              </a:ext>
            </a:extLst>
          </p:cNvPr>
          <p:cNvSpPr>
            <a:spLocks noGrp="1"/>
          </p:cNvSpPr>
          <p:nvPr>
            <p:ph idx="1"/>
          </p:nvPr>
        </p:nvSpPr>
        <p:spPr>
          <a:xfrm>
            <a:off x="661488" y="1550897"/>
            <a:ext cx="4463405" cy="4232366"/>
          </a:xfrm>
        </p:spPr>
        <p:txBody>
          <a:bodyPr>
            <a:normAutofit/>
          </a:bodyPr>
          <a:lstStyle/>
          <a:p>
            <a:r>
              <a:rPr lang="en-US" sz="2400" b="1" dirty="0">
                <a:latin typeface="Arial" panose="020B0604020202020204" pitchFamily="34" charset="0"/>
                <a:cs typeface="Arial" panose="020B0604020202020204" pitchFamily="34" charset="0"/>
              </a:rPr>
              <a:t>What Is Idling?</a:t>
            </a:r>
          </a:p>
          <a:p>
            <a:r>
              <a:rPr lang="en-US" sz="2400" b="1" dirty="0">
                <a:latin typeface="Arial" panose="020B0604020202020204" pitchFamily="34" charset="0"/>
                <a:cs typeface="Arial" panose="020B0604020202020204" pitchFamily="34" charset="0"/>
              </a:rPr>
              <a:t>What Vehicles Idle?</a:t>
            </a:r>
          </a:p>
          <a:p>
            <a:r>
              <a:rPr lang="en-US" sz="2400" b="1" dirty="0">
                <a:latin typeface="Arial" panose="020B0604020202020204" pitchFamily="34" charset="0"/>
                <a:cs typeface="Arial" panose="020B0604020202020204" pitchFamily="34" charset="0"/>
              </a:rPr>
              <a:t>Most Idling Is Wasteful</a:t>
            </a:r>
          </a:p>
          <a:p>
            <a:r>
              <a:rPr lang="en-US" sz="2400" b="1" dirty="0">
                <a:latin typeface="Arial" panose="020B0604020202020204" pitchFamily="34" charset="0"/>
                <a:cs typeface="Arial" panose="020B0604020202020204" pitchFamily="34" charset="0"/>
              </a:rPr>
              <a:t>Some Idling Can Be Harder to Avoid</a:t>
            </a:r>
          </a:p>
          <a:p>
            <a:r>
              <a:rPr lang="en-US" sz="2400" b="1" dirty="0">
                <a:latin typeface="Arial" panose="020B0604020202020204" pitchFamily="34" charset="0"/>
                <a:cs typeface="Arial" panose="020B0604020202020204" pitchFamily="34" charset="0"/>
              </a:rPr>
              <a:t>Why Care About Idling?</a:t>
            </a:r>
          </a:p>
          <a:p>
            <a:r>
              <a:rPr lang="en-US" sz="2400" b="1" dirty="0">
                <a:latin typeface="Arial" panose="020B0604020202020204" pitchFamily="34" charset="0"/>
                <a:cs typeface="Arial" panose="020B0604020202020204" pitchFamily="34" charset="0"/>
              </a:rPr>
              <a:t>What You Can Do</a:t>
            </a:r>
          </a:p>
          <a:p>
            <a:r>
              <a:rPr lang="en-US" sz="2400" b="1" dirty="0">
                <a:latin typeface="Arial" panose="020B0604020202020204" pitchFamily="34" charset="0"/>
                <a:cs typeface="Arial" panose="020B0604020202020204" pitchFamily="34" charset="0"/>
              </a:rPr>
              <a:t>Resources</a:t>
            </a:r>
          </a:p>
        </p:txBody>
      </p:sp>
      <p:pic>
        <p:nvPicPr>
          <p:cNvPr id="10" name="Picture 9" descr="A picture containing green, wooden blocks shaped like cars.&#10;&#10;Description automatically generated">
            <a:extLst>
              <a:ext uri="{FF2B5EF4-FFF2-40B4-BE49-F238E27FC236}">
                <a16:creationId xmlns:a16="http://schemas.microsoft.com/office/drawing/2014/main" id="{E20984DA-1966-4E48-9C7C-7CBBB00A3B60}"/>
              </a:ext>
            </a:extLst>
          </p:cNvPr>
          <p:cNvPicPr/>
          <p:nvPr/>
        </p:nvPicPr>
        <p:blipFill>
          <a:blip r:embed="rId3" cstate="screen">
            <a:extLst>
              <a:ext uri="{28A0092B-C50C-407E-A947-70E740481C1C}">
                <a14:useLocalDpi xmlns:a14="http://schemas.microsoft.com/office/drawing/2010/main"/>
              </a:ext>
            </a:extLst>
          </a:blip>
          <a:stretch>
            <a:fillRect/>
          </a:stretch>
        </p:blipFill>
        <p:spPr>
          <a:xfrm>
            <a:off x="5514638" y="1903751"/>
            <a:ext cx="5647293" cy="3879512"/>
          </a:xfrm>
          <a:prstGeom prst="rect">
            <a:avLst/>
          </a:prstGeom>
          <a:ln w="3175">
            <a:solidFill>
              <a:schemeClr val="tx1"/>
            </a:solidFill>
          </a:ln>
        </p:spPr>
      </p:pic>
    </p:spTree>
    <p:extLst>
      <p:ext uri="{BB962C8B-B14F-4D97-AF65-F5344CB8AC3E}">
        <p14:creationId xmlns:p14="http://schemas.microsoft.com/office/powerpoint/2010/main" val="29862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7E293-E29A-2D47-8877-8B0E749DA907}"/>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Step 1: Commit</a:t>
            </a:r>
          </a:p>
        </p:txBody>
      </p:sp>
      <p:sp>
        <p:nvSpPr>
          <p:cNvPr id="4" name="Content Placeholder 3">
            <a:extLst>
              <a:ext uri="{FF2B5EF4-FFF2-40B4-BE49-F238E27FC236}">
                <a16:creationId xmlns:a16="http://schemas.microsoft.com/office/drawing/2014/main" id="{3B3B143D-9093-A448-A616-0F6DDAA0CDB0}"/>
              </a:ext>
            </a:extLst>
          </p:cNvPr>
          <p:cNvSpPr>
            <a:spLocks noGrp="1"/>
          </p:cNvSpPr>
          <p:nvPr>
            <p:ph idx="1"/>
          </p:nvPr>
        </p:nvSpPr>
        <p:spPr>
          <a:xfrm>
            <a:off x="723900" y="1312817"/>
            <a:ext cx="6172552" cy="4232366"/>
          </a:xfrm>
        </p:spPr>
        <p:txBody>
          <a:bodyPr>
            <a:normAutofit/>
          </a:bodyPr>
          <a:lstStyle/>
          <a:p>
            <a:pPr marL="382588" indent="-342900">
              <a:buClr>
                <a:srgbClr val="808080"/>
              </a:buClr>
              <a:buSzPct val="89000"/>
              <a:defRPr/>
            </a:pPr>
            <a:r>
              <a:rPr lang="en-US" sz="2400" b="1" dirty="0">
                <a:ea typeface="Arial Narrow" charset="0"/>
                <a:sym typeface="Arial Narrow" charset="0"/>
              </a:rPr>
              <a:t>Devise a policy to reduce unnecessary idling.</a:t>
            </a:r>
          </a:p>
          <a:p>
            <a:pPr marL="382588" indent="-342900">
              <a:buClr>
                <a:srgbClr val="808080"/>
              </a:buClr>
              <a:buSzPct val="89000"/>
              <a:defRPr/>
            </a:pPr>
            <a:r>
              <a:rPr lang="en-US" sz="2400" b="1" dirty="0">
                <a:ea typeface="Arial Narrow" charset="0"/>
                <a:sym typeface="Arial Narrow" charset="0"/>
              </a:rPr>
              <a:t>For vehicles that need stationary power, consider </a:t>
            </a:r>
            <a:r>
              <a:rPr lang="en-US" sz="2400" b="1" dirty="0">
                <a:ea typeface="Arial Narrow" charset="0"/>
                <a:sym typeface="Arial Narrow" charset="0"/>
                <a:hlinkClick r:id="rId3"/>
              </a:rPr>
              <a:t>idle reduction technology</a:t>
            </a:r>
            <a:r>
              <a:rPr lang="en-US" sz="2400" b="1" dirty="0">
                <a:ea typeface="Arial Narrow" charset="0"/>
                <a:sym typeface="Arial Narrow" charset="0"/>
              </a:rPr>
              <a:t> to provide necessary services. </a:t>
            </a:r>
          </a:p>
          <a:p>
            <a:endParaRPr lang="en-US" sz="2400" b="1" dirty="0"/>
          </a:p>
        </p:txBody>
      </p:sp>
      <p:sp>
        <p:nvSpPr>
          <p:cNvPr id="5" name="Slide Number Placeholder 4">
            <a:extLst>
              <a:ext uri="{FF2B5EF4-FFF2-40B4-BE49-F238E27FC236}">
                <a16:creationId xmlns:a16="http://schemas.microsoft.com/office/drawing/2014/main" id="{17D2B95A-3BE7-F649-9772-9889C8A53F41}"/>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20</a:t>
            </a:fld>
            <a:endParaRPr lang="en-US" dirty="0"/>
          </a:p>
        </p:txBody>
      </p:sp>
      <p:pic>
        <p:nvPicPr>
          <p:cNvPr id="6" name="Picture 5">
            <a:extLst>
              <a:ext uri="{FF2B5EF4-FFF2-40B4-BE49-F238E27FC236}">
                <a16:creationId xmlns:a16="http://schemas.microsoft.com/office/drawing/2014/main" id="{27F650B9-3C06-460C-8235-EAB6426A37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5531" y="1265364"/>
            <a:ext cx="3177435" cy="4766153"/>
          </a:xfrm>
          <a:prstGeom prst="rect">
            <a:avLst/>
          </a:prstGeom>
          <a:ln w="3175">
            <a:solidFill>
              <a:schemeClr val="tx1"/>
            </a:solidFill>
          </a:ln>
        </p:spPr>
      </p:pic>
    </p:spTree>
    <p:extLst>
      <p:ext uri="{BB962C8B-B14F-4D97-AF65-F5344CB8AC3E}">
        <p14:creationId xmlns:p14="http://schemas.microsoft.com/office/powerpoint/2010/main" val="3260748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Step 2: Engage and Educate Your Drivers</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21</a:t>
            </a:fld>
            <a:endParaRPr lang="en-US" dirty="0"/>
          </a:p>
        </p:txBody>
      </p:sp>
      <p:sp>
        <p:nvSpPr>
          <p:cNvPr id="4" name="Content Placeholder 3">
            <a:extLst>
              <a:ext uri="{FF2B5EF4-FFF2-40B4-BE49-F238E27FC236}">
                <a16:creationId xmlns:a16="http://schemas.microsoft.com/office/drawing/2014/main" id="{92C274EB-71C3-C14E-A112-511C259D3EA0}"/>
              </a:ext>
            </a:extLst>
          </p:cNvPr>
          <p:cNvSpPr>
            <a:spLocks noGrp="1"/>
          </p:cNvSpPr>
          <p:nvPr>
            <p:ph idx="1"/>
          </p:nvPr>
        </p:nvSpPr>
        <p:spPr>
          <a:xfrm>
            <a:off x="1037379" y="1312817"/>
            <a:ext cx="8051466" cy="4232366"/>
          </a:xfrm>
        </p:spPr>
        <p:txBody>
          <a:bodyPr>
            <a:noAutofit/>
          </a:bodyPr>
          <a:lstStyle/>
          <a:p>
            <a:r>
              <a:rPr lang="en-US" sz="2400" b="1" dirty="0">
                <a:latin typeface="Arial" panose="020B0604020202020204" pitchFamily="34" charset="0"/>
                <a:cs typeface="Arial" panose="020B0604020202020204" pitchFamily="34" charset="0"/>
              </a:rPr>
              <a:t>Host an educational event on idle reduction</a:t>
            </a:r>
          </a:p>
          <a:p>
            <a:r>
              <a:rPr lang="en-US" sz="2400" b="1" dirty="0">
                <a:latin typeface="Arial" panose="020B0604020202020204" pitchFamily="34" charset="0"/>
                <a:cs typeface="Arial" panose="020B0604020202020204" pitchFamily="34" charset="0"/>
              </a:rPr>
              <a:t>Introduce and explain the reasons for the new idling policy</a:t>
            </a:r>
          </a:p>
          <a:p>
            <a:r>
              <a:rPr lang="en-US" sz="2400" b="1" dirty="0">
                <a:latin typeface="Arial" panose="020B0604020202020204" pitchFamily="34" charset="0"/>
                <a:cs typeface="Arial" panose="020B0604020202020204" pitchFamily="34" charset="0"/>
              </a:rPr>
              <a:t>Ask drivers to make a pledge to reduce idling</a:t>
            </a:r>
          </a:p>
          <a:p>
            <a:r>
              <a:rPr lang="en-US" sz="2400" b="1" dirty="0">
                <a:latin typeface="Arial" panose="020B0604020202020204" pitchFamily="34" charset="0"/>
                <a:cs typeface="Arial" panose="020B0604020202020204" pitchFamily="34" charset="0"/>
              </a:rPr>
              <a:t>Reinforce the idle reduction message regularly</a:t>
            </a:r>
          </a:p>
          <a:p>
            <a:pPr lvl="1"/>
            <a:r>
              <a:rPr lang="en-US" sz="2000" b="1" dirty="0">
                <a:latin typeface="Arial" panose="020B0604020202020204" pitchFamily="34" charset="0"/>
                <a:cs typeface="Arial" panose="020B0604020202020204" pitchFamily="34" charset="0"/>
              </a:rPr>
              <a:t>Signs and posters</a:t>
            </a:r>
          </a:p>
          <a:p>
            <a:pPr lvl="1"/>
            <a:r>
              <a:rPr lang="en-US" sz="2000" b="1" dirty="0">
                <a:latin typeface="Arial" panose="020B0604020202020204" pitchFamily="34" charset="0"/>
                <a:cs typeface="Arial" panose="020B0604020202020204" pitchFamily="34" charset="0"/>
              </a:rPr>
              <a:t>Dashboard stickers</a:t>
            </a:r>
          </a:p>
          <a:p>
            <a:pPr lvl="1"/>
            <a:r>
              <a:rPr lang="en-US" sz="2000" b="1" dirty="0">
                <a:latin typeface="Arial" panose="020B0604020202020204" pitchFamily="34" charset="0"/>
                <a:cs typeface="Arial" panose="020B0604020202020204" pitchFamily="34" charset="0"/>
              </a:rPr>
              <a:t>Employee communications</a:t>
            </a:r>
          </a:p>
          <a:p>
            <a:r>
              <a:rPr lang="en-US" sz="2400" b="1" dirty="0">
                <a:latin typeface="Arial" panose="020B0604020202020204" pitchFamily="34" charset="0"/>
                <a:cs typeface="Arial" panose="020B0604020202020204" pitchFamily="34" charset="0"/>
              </a:rPr>
              <a:t>Offer incentives/rewards/recognition to drivers who successfully reduce idling</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09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Step 3: Consider Technology</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22</a:t>
            </a:fld>
            <a:endParaRPr lang="en-US" dirty="0"/>
          </a:p>
        </p:txBody>
      </p:sp>
      <p:sp>
        <p:nvSpPr>
          <p:cNvPr id="4" name="Content Placeholder 3">
            <a:extLst>
              <a:ext uri="{FF2B5EF4-FFF2-40B4-BE49-F238E27FC236}">
                <a16:creationId xmlns:a16="http://schemas.microsoft.com/office/drawing/2014/main" id="{92C274EB-71C3-C14E-A112-511C259D3EA0}"/>
              </a:ext>
            </a:extLst>
          </p:cNvPr>
          <p:cNvSpPr>
            <a:spLocks noGrp="1"/>
          </p:cNvSpPr>
          <p:nvPr>
            <p:ph idx="1"/>
          </p:nvPr>
        </p:nvSpPr>
        <p:spPr>
          <a:xfrm>
            <a:off x="767218" y="1277660"/>
            <a:ext cx="8614174" cy="3265032"/>
          </a:xfrm>
        </p:spPr>
        <p:txBody>
          <a:bodyPr>
            <a:normAutofit/>
          </a:bodyPr>
          <a:lstStyle/>
          <a:p>
            <a:pPr marL="0" indent="0">
              <a:buNone/>
            </a:pPr>
            <a:r>
              <a:rPr lang="en-US" sz="2400" b="1" dirty="0">
                <a:latin typeface="Arial" panose="020B0604020202020204" pitchFamily="34" charset="0"/>
                <a:cs typeface="Arial" panose="020B0604020202020204" pitchFamily="34" charset="0"/>
              </a:rPr>
              <a:t>Options to support your idle reduction efforts</a:t>
            </a:r>
          </a:p>
          <a:p>
            <a:pPr marL="0" indent="0">
              <a:buNone/>
            </a:pPr>
            <a:endParaRPr lang="en-US" sz="800" b="1" dirty="0">
              <a:latin typeface="Arial" panose="020B0604020202020204" pitchFamily="34" charset="0"/>
              <a:cs typeface="Arial" panose="020B0604020202020204" pitchFamily="34" charset="0"/>
            </a:endParaRPr>
          </a:p>
          <a:p>
            <a:pPr lvl="1"/>
            <a:r>
              <a:rPr lang="en-US" sz="2200" b="1" dirty="0">
                <a:latin typeface="Arial" panose="020B0604020202020204" pitchFamily="34" charset="0"/>
                <a:cs typeface="Arial" panose="020B0604020202020204" pitchFamily="34" charset="0"/>
              </a:rPr>
              <a:t>Engine idle management systems</a:t>
            </a:r>
          </a:p>
          <a:p>
            <a:pPr lvl="1"/>
            <a:r>
              <a:rPr lang="en-US" sz="2200" b="1" dirty="0">
                <a:latin typeface="Arial" panose="020B0604020202020204" pitchFamily="34" charset="0"/>
                <a:cs typeface="Arial" panose="020B0604020202020204" pitchFamily="34" charset="0"/>
              </a:rPr>
              <a:t>Heaters </a:t>
            </a:r>
          </a:p>
          <a:p>
            <a:pPr lvl="1"/>
            <a:r>
              <a:rPr lang="en-US" sz="2200" b="1" dirty="0">
                <a:latin typeface="Arial" panose="020B0604020202020204" pitchFamily="34" charset="0"/>
                <a:cs typeface="Arial" panose="020B0604020202020204" pitchFamily="34" charset="0"/>
              </a:rPr>
              <a:t>Cooling </a:t>
            </a:r>
          </a:p>
          <a:p>
            <a:pPr lvl="1"/>
            <a:r>
              <a:rPr lang="en-US" sz="2200" b="1" dirty="0">
                <a:latin typeface="Arial" panose="020B0604020202020204" pitchFamily="34" charset="0"/>
                <a:cs typeface="Arial" panose="020B0604020202020204" pitchFamily="34" charset="0"/>
              </a:rPr>
              <a:t>Auxiliary power systems (including power take-off)</a:t>
            </a:r>
          </a:p>
          <a:p>
            <a:pPr lvl="1"/>
            <a:r>
              <a:rPr lang="en-US" sz="2200" b="1" dirty="0">
                <a:latin typeface="Arial" panose="020B0604020202020204" pitchFamily="34" charset="0"/>
                <a:cs typeface="Arial" panose="020B0604020202020204" pitchFamily="34" charset="0"/>
              </a:rPr>
              <a:t>Other solutions such as stop-start technology</a:t>
            </a:r>
          </a:p>
          <a:p>
            <a:pPr marL="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345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7E293-E29A-2D47-8877-8B0E749DA907}"/>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Resources and Potential Funding Assistance</a:t>
            </a:r>
          </a:p>
        </p:txBody>
      </p:sp>
      <p:sp>
        <p:nvSpPr>
          <p:cNvPr id="4" name="Content Placeholder 3">
            <a:extLst>
              <a:ext uri="{FF2B5EF4-FFF2-40B4-BE49-F238E27FC236}">
                <a16:creationId xmlns:a16="http://schemas.microsoft.com/office/drawing/2014/main" id="{3B3B143D-9093-A448-A616-0F6DDAA0CDB0}"/>
              </a:ext>
            </a:extLst>
          </p:cNvPr>
          <p:cNvSpPr>
            <a:spLocks noGrp="1"/>
          </p:cNvSpPr>
          <p:nvPr>
            <p:ph idx="1"/>
          </p:nvPr>
        </p:nvSpPr>
        <p:spPr>
          <a:xfrm>
            <a:off x="800099" y="1312817"/>
            <a:ext cx="10898595" cy="4232366"/>
          </a:xfrm>
        </p:spPr>
        <p:txBody>
          <a:bodyPr>
            <a:normAutofit/>
          </a:bodyPr>
          <a:lstStyle/>
          <a:p>
            <a:r>
              <a:rPr lang="en-US" sz="2400" b="1" dirty="0">
                <a:solidFill>
                  <a:prstClr val="black"/>
                </a:solidFill>
                <a:ea typeface="Arial Narrow" charset="0"/>
                <a:cs typeface="Arial Narrow" charset="0"/>
                <a:sym typeface="Arial Narrow" charset="0"/>
              </a:rPr>
              <a:t>State grant programs</a:t>
            </a:r>
          </a:p>
          <a:p>
            <a:pPr lvl="1">
              <a:spcBef>
                <a:spcPts val="1000"/>
              </a:spcBef>
            </a:pPr>
            <a:r>
              <a:rPr lang="en-US" sz="2400" b="1" dirty="0">
                <a:solidFill>
                  <a:prstClr val="black"/>
                </a:solidFill>
                <a:ea typeface="Arial Narrow" charset="0"/>
                <a:cs typeface="Arial Narrow" charset="0"/>
                <a:sym typeface="Arial Narrow" charset="0"/>
                <a:hlinkClick r:id="rId3"/>
              </a:rPr>
              <a:t>EPA’s State Clean Diesel Grant Program </a:t>
            </a:r>
            <a:endParaRPr lang="en-US" sz="2400" b="1" dirty="0">
              <a:solidFill>
                <a:prstClr val="black"/>
              </a:solidFill>
              <a:ea typeface="Arial Narrow" charset="0"/>
              <a:cs typeface="Arial Narrow" charset="0"/>
              <a:sym typeface="Arial Narrow" charset="0"/>
            </a:endParaRPr>
          </a:p>
          <a:p>
            <a:pPr marL="0" indent="0">
              <a:buNone/>
            </a:pPr>
            <a:endParaRPr lang="en-US" sz="1100" b="1" dirty="0">
              <a:solidFill>
                <a:prstClr val="black"/>
              </a:solidFill>
              <a:ea typeface="Arial Narrow" charset="0"/>
              <a:cs typeface="Arial Narrow" charset="0"/>
              <a:sym typeface="Arial Narrow" charset="0"/>
            </a:endParaRPr>
          </a:p>
          <a:p>
            <a:r>
              <a:rPr lang="en-US" sz="2400" b="1" dirty="0">
                <a:solidFill>
                  <a:prstClr val="black"/>
                </a:solidFill>
                <a:ea typeface="Arial Narrow" charset="0"/>
                <a:cs typeface="Arial Narrow" charset="0"/>
                <a:sym typeface="Arial Narrow" charset="0"/>
              </a:rPr>
              <a:t>National grant programs</a:t>
            </a:r>
          </a:p>
          <a:p>
            <a:pPr lvl="1">
              <a:spcBef>
                <a:spcPts val="1000"/>
              </a:spcBef>
            </a:pPr>
            <a:r>
              <a:rPr lang="en-US" sz="2400" b="1" dirty="0">
                <a:solidFill>
                  <a:prstClr val="black"/>
                </a:solidFill>
                <a:ea typeface="Arial Narrow" charset="0"/>
                <a:cs typeface="Arial Narrow" charset="0"/>
                <a:sym typeface="Arial Narrow" charset="0"/>
                <a:hlinkClick r:id="rId4"/>
              </a:rPr>
              <a:t>EPA’s Diesel Emissions Reduction Program </a:t>
            </a:r>
            <a:r>
              <a:rPr lang="en-US" sz="2400" b="1" dirty="0">
                <a:solidFill>
                  <a:prstClr val="black"/>
                </a:solidFill>
                <a:ea typeface="Arial Narrow" charset="0"/>
                <a:cs typeface="Arial Narrow" charset="0"/>
                <a:sym typeface="Arial Narrow" charset="0"/>
              </a:rPr>
              <a:t>(DERA) </a:t>
            </a:r>
          </a:p>
          <a:p>
            <a:pPr lvl="1">
              <a:spcBef>
                <a:spcPts val="1000"/>
              </a:spcBef>
            </a:pPr>
            <a:r>
              <a:rPr lang="en-US" sz="2400" b="1" dirty="0">
                <a:solidFill>
                  <a:prstClr val="black"/>
                </a:solidFill>
                <a:ea typeface="Arial Narrow" charset="0"/>
                <a:cs typeface="Arial Narrow" charset="0"/>
                <a:sym typeface="Arial Narrow" charset="0"/>
              </a:rPr>
              <a:t>VW Settlement funds (</a:t>
            </a:r>
            <a:r>
              <a:rPr lang="en-US" sz="2400" b="1" dirty="0">
                <a:solidFill>
                  <a:prstClr val="black"/>
                </a:solidFill>
                <a:ea typeface="Arial Narrow" charset="0"/>
                <a:cs typeface="Arial Narrow" charset="0"/>
                <a:sym typeface="Arial Narrow" charset="0"/>
                <a:hlinkClick r:id="rId5"/>
              </a:rPr>
              <a:t>Eligible Mitigation Option 10, DERA</a:t>
            </a:r>
            <a:r>
              <a:rPr lang="en-US" sz="2400" b="1" dirty="0">
                <a:solidFill>
                  <a:prstClr val="black"/>
                </a:solidFill>
                <a:ea typeface="Arial Narrow" charset="0"/>
                <a:cs typeface="Arial Narrow" charset="0"/>
                <a:sym typeface="Arial Narrow" charset="0"/>
              </a:rPr>
              <a:t>)</a:t>
            </a:r>
          </a:p>
          <a:p>
            <a:endParaRPr lang="en-US" sz="1100" b="1" dirty="0">
              <a:solidFill>
                <a:prstClr val="black"/>
              </a:solidFill>
              <a:ea typeface="Arial Narrow" charset="0"/>
              <a:cs typeface="Arial Narrow" charset="0"/>
              <a:sym typeface="Arial Narrow" charset="0"/>
            </a:endParaRPr>
          </a:p>
          <a:p>
            <a:r>
              <a:rPr lang="en-US" sz="2400" b="1" dirty="0">
                <a:solidFill>
                  <a:prstClr val="black"/>
                </a:solidFill>
                <a:ea typeface="Arial Narrow" charset="0"/>
                <a:cs typeface="Arial Narrow" charset="0"/>
                <a:sym typeface="Arial Narrow" charset="0"/>
              </a:rPr>
              <a:t>Programs targeted to assisting small businesses, improving air quality, sustainability initiatives, etc.</a:t>
            </a:r>
          </a:p>
          <a:p>
            <a:endParaRPr lang="en-US" sz="2400" b="1" dirty="0"/>
          </a:p>
        </p:txBody>
      </p:sp>
      <p:sp>
        <p:nvSpPr>
          <p:cNvPr id="5" name="Slide Number Placeholder 4">
            <a:extLst>
              <a:ext uri="{FF2B5EF4-FFF2-40B4-BE49-F238E27FC236}">
                <a16:creationId xmlns:a16="http://schemas.microsoft.com/office/drawing/2014/main" id="{17D2B95A-3BE7-F649-9772-9889C8A53F41}"/>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23</a:t>
            </a:fld>
            <a:endParaRPr lang="en-US" dirty="0"/>
          </a:p>
        </p:txBody>
      </p:sp>
    </p:spTree>
    <p:extLst>
      <p:ext uri="{BB962C8B-B14F-4D97-AF65-F5344CB8AC3E}">
        <p14:creationId xmlns:p14="http://schemas.microsoft.com/office/powerpoint/2010/main" val="2131968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0D3068-3FCD-6A4F-9207-BE07CDAE3113}"/>
              </a:ext>
            </a:extLst>
          </p:cNvPr>
          <p:cNvSpPr>
            <a:spLocks noGrp="1"/>
          </p:cNvSpPr>
          <p:nvPr>
            <p:ph type="title"/>
          </p:nvPr>
        </p:nvSpPr>
        <p:spPr/>
        <p:txBody>
          <a:bodyPr/>
          <a:lstStyle/>
          <a:p>
            <a:r>
              <a:rPr lang="en-US" dirty="0"/>
              <a:t>IdleBox: A Clean Cities’ Resource</a:t>
            </a:r>
          </a:p>
        </p:txBody>
      </p:sp>
      <p:sp>
        <p:nvSpPr>
          <p:cNvPr id="3" name="Slide Number Placeholder 2">
            <a:extLst>
              <a:ext uri="{FF2B5EF4-FFF2-40B4-BE49-F238E27FC236}">
                <a16:creationId xmlns:a16="http://schemas.microsoft.com/office/drawing/2014/main" id="{8DA2A0CB-05C3-9745-98FB-626208A3C28E}"/>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24</a:t>
            </a:fld>
            <a:endParaRPr lang="en-US" dirty="0"/>
          </a:p>
        </p:txBody>
      </p:sp>
      <p:sp>
        <p:nvSpPr>
          <p:cNvPr id="9" name="Content Placeholder 8">
            <a:extLst>
              <a:ext uri="{FF2B5EF4-FFF2-40B4-BE49-F238E27FC236}">
                <a16:creationId xmlns:a16="http://schemas.microsoft.com/office/drawing/2014/main" id="{F897368A-7D55-C147-990D-A28A7100D8A0}"/>
              </a:ext>
            </a:extLst>
          </p:cNvPr>
          <p:cNvSpPr>
            <a:spLocks noGrp="1"/>
          </p:cNvSpPr>
          <p:nvPr>
            <p:ph idx="1"/>
          </p:nvPr>
        </p:nvSpPr>
        <p:spPr>
          <a:xfrm>
            <a:off x="699246" y="1541417"/>
            <a:ext cx="5779931" cy="4232366"/>
          </a:xfrm>
        </p:spPr>
        <p:txBody>
          <a:bodyPr>
            <a:normAutofit/>
          </a:bodyPr>
          <a:lstStyle/>
          <a:p>
            <a:r>
              <a:rPr lang="en-US" sz="2400" b="1" dirty="0">
                <a:latin typeface="Arial" panose="020B0604020202020204" pitchFamily="34" charset="0"/>
                <a:cs typeface="Arial" panose="020B0604020202020204" pitchFamily="34" charset="0"/>
              </a:rPr>
              <a:t>Fact sheets, fact cards, and stickers</a:t>
            </a:r>
          </a:p>
          <a:p>
            <a:r>
              <a:rPr lang="en-US" sz="2400" b="1" dirty="0">
                <a:latin typeface="Arial" panose="020B0604020202020204" pitchFamily="34" charset="0"/>
                <a:cs typeface="Arial" panose="020B0604020202020204" pitchFamily="34" charset="0"/>
              </a:rPr>
              <a:t>An outdoor sign template and poster templates</a:t>
            </a:r>
          </a:p>
          <a:p>
            <a:r>
              <a:rPr lang="en-US" sz="2400" b="1" dirty="0">
                <a:latin typeface="Arial" panose="020B0604020202020204" pitchFamily="34" charset="0"/>
                <a:cs typeface="Arial" panose="020B0604020202020204" pitchFamily="34" charset="0"/>
              </a:rPr>
              <a:t>Pledge forms and policy templates</a:t>
            </a:r>
          </a:p>
          <a:p>
            <a:r>
              <a:rPr lang="en-US" sz="2400" b="1" dirty="0">
                <a:latin typeface="Arial" panose="020B0604020202020204" pitchFamily="34" charset="0"/>
                <a:cs typeface="Arial" panose="020B0604020202020204" pitchFamily="34" charset="0"/>
              </a:rPr>
              <a:t>Idle reduction cost savings calculator</a:t>
            </a:r>
          </a:p>
          <a:p>
            <a:r>
              <a:rPr lang="en-US" sz="2400" b="1" dirty="0">
                <a:latin typeface="Arial" panose="020B0604020202020204" pitchFamily="34" charset="0"/>
                <a:cs typeface="Arial" panose="020B0604020202020204" pitchFamily="34" charset="0"/>
              </a:rPr>
              <a:t>Table of technology solutions with manufacturer links</a:t>
            </a:r>
          </a:p>
          <a:p>
            <a:r>
              <a:rPr lang="en-US" sz="2400" b="1" dirty="0">
                <a:latin typeface="Arial" panose="020B0604020202020204" pitchFamily="34" charset="0"/>
                <a:cs typeface="Arial" panose="020B0604020202020204" pitchFamily="34" charset="0"/>
              </a:rPr>
              <a:t>IdleBase: A database of idling regulations</a:t>
            </a:r>
          </a:p>
        </p:txBody>
      </p:sp>
      <p:pic>
        <p:nvPicPr>
          <p:cNvPr id="14" name="Picture 2">
            <a:extLst>
              <a:ext uri="{FF2B5EF4-FFF2-40B4-BE49-F238E27FC236}">
                <a16:creationId xmlns:a16="http://schemas.microsoft.com/office/drawing/2014/main" id="{82AE35E9-08B1-4A19-A9C4-CA23C3BD70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8330" y="608349"/>
            <a:ext cx="4085831" cy="5286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C1EC7F07-989C-4808-B0D2-F8A41158D95A}"/>
              </a:ext>
            </a:extLst>
          </p:cNvPr>
          <p:cNvSpPr txBox="1"/>
          <p:nvPr/>
        </p:nvSpPr>
        <p:spPr>
          <a:xfrm>
            <a:off x="6937403" y="5969653"/>
            <a:ext cx="4963118" cy="307777"/>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hlinkClick r:id="rId4"/>
              </a:rPr>
              <a:t>https://cleancities.energy.gov/technical-assistance/idlebox/</a:t>
            </a:r>
            <a:endParaRPr lang="en-U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125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C741A6A-647D-8843-A333-080406A8A60F}"/>
              </a:ext>
            </a:extLst>
          </p:cNvPr>
          <p:cNvSpPr>
            <a:spLocks noGrp="1"/>
          </p:cNvSpPr>
          <p:nvPr>
            <p:ph type="body" sz="quarter" idx="10"/>
          </p:nvPr>
        </p:nvSpPr>
        <p:spPr/>
        <p:txBody>
          <a:bodyPr>
            <a:normAutofit/>
          </a:bodyPr>
          <a:lstStyle/>
          <a:p>
            <a:r>
              <a:rPr lang="en-US" dirty="0"/>
              <a:t>Idle Reduction for Light- and </a:t>
            </a:r>
          </a:p>
          <a:p>
            <a:r>
              <a:rPr lang="en-US" dirty="0"/>
              <a:t>Medium-Duty Fleets</a:t>
            </a:r>
          </a:p>
          <a:p>
            <a:r>
              <a:rPr lang="en-US" sz="2000" dirty="0"/>
              <a:t>Thank You</a:t>
            </a:r>
          </a:p>
        </p:txBody>
      </p:sp>
      <p:sp>
        <p:nvSpPr>
          <p:cNvPr id="8" name="Text Placeholder 7">
            <a:extLst>
              <a:ext uri="{FF2B5EF4-FFF2-40B4-BE49-F238E27FC236}">
                <a16:creationId xmlns:a16="http://schemas.microsoft.com/office/drawing/2014/main" id="{EF6076AE-7221-AC46-B706-465FD45E4002}"/>
              </a:ext>
            </a:extLst>
          </p:cNvPr>
          <p:cNvSpPr>
            <a:spLocks noGrp="1"/>
          </p:cNvSpPr>
          <p:nvPr>
            <p:ph type="body" sz="quarter" idx="11"/>
          </p:nvPr>
        </p:nvSpPr>
        <p:spPr/>
        <p:txBody>
          <a:bodyPr/>
          <a:lstStyle/>
          <a:p>
            <a:endParaRPr lang="en-US" dirty="0"/>
          </a:p>
        </p:txBody>
      </p:sp>
      <p:sp>
        <p:nvSpPr>
          <p:cNvPr id="9" name="Picture Placeholder 8">
            <a:extLst>
              <a:ext uri="{FF2B5EF4-FFF2-40B4-BE49-F238E27FC236}">
                <a16:creationId xmlns:a16="http://schemas.microsoft.com/office/drawing/2014/main" id="{28A0D91D-3A03-6446-8D51-2788FAE9F5B0}"/>
              </a:ext>
            </a:extLst>
          </p:cNvPr>
          <p:cNvSpPr>
            <a:spLocks noGrp="1"/>
          </p:cNvSpPr>
          <p:nvPr>
            <p:ph type="pic" sz="quarter" idx="15"/>
          </p:nvPr>
        </p:nvSpPr>
        <p:spPr/>
      </p:sp>
    </p:spTree>
    <p:extLst>
      <p:ext uri="{BB962C8B-B14F-4D97-AF65-F5344CB8AC3E}">
        <p14:creationId xmlns:p14="http://schemas.microsoft.com/office/powerpoint/2010/main" val="509237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B8DB57-4E8B-134A-8F0B-F93DE72B766E}"/>
              </a:ext>
            </a:extLst>
          </p:cNvPr>
          <p:cNvSpPr>
            <a:spLocks noGrp="1"/>
          </p:cNvSpPr>
          <p:nvPr>
            <p:ph type="body" sz="quarter" idx="10"/>
          </p:nvPr>
        </p:nvSpPr>
        <p:spPr/>
        <p:txBody>
          <a:bodyPr/>
          <a:lstStyle/>
          <a:p>
            <a:r>
              <a:rPr lang="en-US" dirty="0"/>
              <a:t>Optional Slides</a:t>
            </a:r>
          </a:p>
        </p:txBody>
      </p:sp>
    </p:spTree>
    <p:extLst>
      <p:ext uri="{BB962C8B-B14F-4D97-AF65-F5344CB8AC3E}">
        <p14:creationId xmlns:p14="http://schemas.microsoft.com/office/powerpoint/2010/main" val="1115623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Engine Idle Management Systems</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27</a:t>
            </a:fld>
            <a:endParaRPr lang="en-US" dirty="0"/>
          </a:p>
        </p:txBody>
      </p:sp>
      <p:sp>
        <p:nvSpPr>
          <p:cNvPr id="7" name="Content Placeholder 8">
            <a:extLst>
              <a:ext uri="{FF2B5EF4-FFF2-40B4-BE49-F238E27FC236}">
                <a16:creationId xmlns:a16="http://schemas.microsoft.com/office/drawing/2014/main" id="{59DC897C-9A01-4BE7-8B17-DA8DACCD4302}"/>
              </a:ext>
            </a:extLst>
          </p:cNvPr>
          <p:cNvSpPr>
            <a:spLocks noGrp="1"/>
          </p:cNvSpPr>
          <p:nvPr>
            <p:ph idx="1"/>
          </p:nvPr>
        </p:nvSpPr>
        <p:spPr>
          <a:xfrm>
            <a:off x="618565" y="1541463"/>
            <a:ext cx="10242723" cy="4232275"/>
          </a:xfrm>
        </p:spPr>
        <p:txBody>
          <a:bodyPr/>
          <a:lstStyle/>
          <a:p>
            <a:pPr marL="0" indent="0">
              <a:buNone/>
            </a:pPr>
            <a:r>
              <a:rPr lang="en-US" sz="2400" b="1" dirty="0">
                <a:solidFill>
                  <a:srgbClr val="00A14A"/>
                </a:solidFill>
                <a:latin typeface="Arial" panose="020B0604020202020204" pitchFamily="34" charset="0"/>
                <a:cs typeface="Arial" panose="020B0604020202020204" pitchFamily="34" charset="0"/>
              </a:rPr>
              <a:t>Idle Timer</a:t>
            </a:r>
          </a:p>
          <a:p>
            <a:r>
              <a:rPr lang="en-US" b="1" dirty="0">
                <a:latin typeface="Arial" panose="020B0604020202020204" pitchFamily="34" charset="0"/>
                <a:cs typeface="Arial" panose="020B0604020202020204" pitchFamily="34" charset="0"/>
              </a:rPr>
              <a:t>Turns engine off after a preset amount of idle time</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sz="2400" b="1" dirty="0">
                <a:solidFill>
                  <a:srgbClr val="00A14A"/>
                </a:solidFill>
                <a:latin typeface="Arial" panose="020B0604020202020204" pitchFamily="34" charset="0"/>
                <a:cs typeface="Arial" panose="020B0604020202020204" pitchFamily="34" charset="0"/>
              </a:rPr>
              <a:t>Automatic Engine Shut-Down/Start-Up System</a:t>
            </a:r>
          </a:p>
          <a:p>
            <a:r>
              <a:rPr lang="en-US" b="1" dirty="0">
                <a:latin typeface="Arial" panose="020B0604020202020204" pitchFamily="34" charset="0"/>
                <a:cs typeface="Arial" panose="020B0604020202020204" pitchFamily="34" charset="0"/>
              </a:rPr>
              <a:t>Cycles engine on and off as needed to maintain cabin temperature while maintaining battery state-of-charge</a:t>
            </a:r>
          </a:p>
        </p:txBody>
      </p:sp>
    </p:spTree>
    <p:extLst>
      <p:ext uri="{BB962C8B-B14F-4D97-AF65-F5344CB8AC3E}">
        <p14:creationId xmlns:p14="http://schemas.microsoft.com/office/powerpoint/2010/main" val="2712676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Heaters</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28</a:t>
            </a:fld>
            <a:endParaRPr lang="en-US" dirty="0"/>
          </a:p>
        </p:txBody>
      </p:sp>
      <p:sp>
        <p:nvSpPr>
          <p:cNvPr id="4" name="Content Placeholder 3">
            <a:extLst>
              <a:ext uri="{FF2B5EF4-FFF2-40B4-BE49-F238E27FC236}">
                <a16:creationId xmlns:a16="http://schemas.microsoft.com/office/drawing/2014/main" id="{5200ED53-A929-1344-8C87-DA2812C84674}"/>
              </a:ext>
            </a:extLst>
          </p:cNvPr>
          <p:cNvSpPr>
            <a:spLocks noGrp="1"/>
          </p:cNvSpPr>
          <p:nvPr>
            <p:ph idx="1"/>
          </p:nvPr>
        </p:nvSpPr>
        <p:spPr>
          <a:xfrm>
            <a:off x="753035" y="1312817"/>
            <a:ext cx="9801754" cy="4232366"/>
          </a:xfrm>
        </p:spPr>
        <p:txBody>
          <a:bodyPr>
            <a:normAutofit lnSpcReduction="10000"/>
          </a:bodyPr>
          <a:lstStyle/>
          <a:p>
            <a:pPr marL="0" indent="0">
              <a:buNone/>
            </a:pPr>
            <a:r>
              <a:rPr lang="en-US" sz="2600" b="1" dirty="0">
                <a:solidFill>
                  <a:srgbClr val="00A14A"/>
                </a:solidFill>
                <a:latin typeface="Arial" panose="020B0604020202020204" pitchFamily="34" charset="0"/>
                <a:cs typeface="Arial" panose="020B0604020202020204" pitchFamily="34" charset="0"/>
              </a:rPr>
              <a:t>Fuel-operated heater</a:t>
            </a:r>
          </a:p>
          <a:p>
            <a:r>
              <a:rPr lang="en-US" b="1" dirty="0">
                <a:latin typeface="Arial" panose="020B0604020202020204" pitchFamily="34" charset="0"/>
                <a:cs typeface="Arial" panose="020B0604020202020204" pitchFamily="34" charset="0"/>
              </a:rPr>
              <a:t>For a range of vehicle types, including electric and alternative-fuel buses </a:t>
            </a:r>
          </a:p>
          <a:p>
            <a:pPr marL="0" indent="0">
              <a:buNone/>
            </a:pPr>
            <a:endParaRPr lang="en-US" b="1" dirty="0">
              <a:solidFill>
                <a:srgbClr val="00A14A"/>
              </a:solidFill>
              <a:latin typeface="Arial" panose="020B0604020202020204" pitchFamily="34" charset="0"/>
              <a:cs typeface="Arial" panose="020B0604020202020204" pitchFamily="34" charset="0"/>
            </a:endParaRPr>
          </a:p>
          <a:p>
            <a:pPr marL="0" indent="0">
              <a:buNone/>
            </a:pPr>
            <a:r>
              <a:rPr lang="en-US" sz="2600" b="1" dirty="0">
                <a:solidFill>
                  <a:srgbClr val="00A14A"/>
                </a:solidFill>
                <a:latin typeface="Arial" panose="020B0604020202020204" pitchFamily="34" charset="0"/>
                <a:cs typeface="Arial" panose="020B0604020202020204" pitchFamily="34" charset="0"/>
              </a:rPr>
              <a:t>Coolant heater</a:t>
            </a:r>
          </a:p>
          <a:p>
            <a:r>
              <a:rPr lang="en-US" b="1" dirty="0">
                <a:latin typeface="Arial" panose="020B0604020202020204" pitchFamily="34" charset="0"/>
                <a:cs typeface="Arial" panose="020B0604020202020204" pitchFamily="34" charset="0"/>
              </a:rPr>
              <a:t>Can recirculate the engine’s “waste heat” after the engine is turned off</a:t>
            </a:r>
          </a:p>
          <a:p>
            <a:r>
              <a:rPr lang="en-US" b="1" dirty="0">
                <a:latin typeface="Arial" panose="020B0604020202020204" pitchFamily="34" charset="0"/>
                <a:cs typeface="Arial" panose="020B0604020202020204" pitchFamily="34" charset="0"/>
              </a:rPr>
              <a:t>Other systems are integrated into the engine coolant circuit; may include a heat exchanger or a small recirculating pump to provide heat to cabin while engine is off</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sz="2600" b="1" dirty="0">
                <a:solidFill>
                  <a:srgbClr val="00A14A"/>
                </a:solidFill>
                <a:latin typeface="Arial" panose="020B0604020202020204" pitchFamily="34" charset="0"/>
                <a:cs typeface="Arial" panose="020B0604020202020204" pitchFamily="34" charset="0"/>
              </a:rPr>
              <a:t>Engine preheater </a:t>
            </a:r>
          </a:p>
          <a:p>
            <a:r>
              <a:rPr lang="en-US" b="1" dirty="0">
                <a:latin typeface="Arial" panose="020B0604020202020204" pitchFamily="34" charset="0"/>
                <a:cs typeface="Arial" panose="020B0604020202020204" pitchFamily="34" charset="0"/>
              </a:rPr>
              <a:t>Heats engine block, oil, and/or coolant; can be on a timer to eliminate “warm-up” idling for diesel vehicles</a:t>
            </a:r>
          </a:p>
          <a:p>
            <a:r>
              <a:rPr lang="en-US" b="1" dirty="0">
                <a:latin typeface="Arial" panose="020B0604020202020204" pitchFamily="34" charset="0"/>
                <a:cs typeface="Arial" panose="020B0604020202020204" pitchFamily="34" charset="0"/>
              </a:rPr>
              <a:t>If coolant is heated, may serve as coolant heater to warm cabin</a:t>
            </a:r>
          </a:p>
          <a:p>
            <a:pPr marL="0" indent="0">
              <a:buNone/>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563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Cooling</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29</a:t>
            </a:fld>
            <a:endParaRPr lang="en-US" dirty="0"/>
          </a:p>
        </p:txBody>
      </p:sp>
      <p:sp>
        <p:nvSpPr>
          <p:cNvPr id="7" name="Content Placeholder 8">
            <a:extLst>
              <a:ext uri="{FF2B5EF4-FFF2-40B4-BE49-F238E27FC236}">
                <a16:creationId xmlns:a16="http://schemas.microsoft.com/office/drawing/2014/main" id="{59DC897C-9A01-4BE7-8B17-DA8DACCD4302}"/>
              </a:ext>
            </a:extLst>
          </p:cNvPr>
          <p:cNvSpPr>
            <a:spLocks noGrp="1"/>
          </p:cNvSpPr>
          <p:nvPr>
            <p:ph idx="1"/>
          </p:nvPr>
        </p:nvSpPr>
        <p:spPr>
          <a:xfrm>
            <a:off x="731837" y="1532303"/>
            <a:ext cx="11460163" cy="4232275"/>
          </a:xfrm>
        </p:spPr>
        <p:txBody>
          <a:bodyPr/>
          <a:lstStyle/>
          <a:p>
            <a:pPr marL="0" indent="0">
              <a:buNone/>
            </a:pPr>
            <a:r>
              <a:rPr lang="en-US" sz="2400" b="1" dirty="0">
                <a:solidFill>
                  <a:srgbClr val="00A14A"/>
                </a:solidFill>
                <a:latin typeface="Arial" panose="020B0604020202020204" pitchFamily="34" charset="0"/>
                <a:cs typeface="Arial" panose="020B0604020202020204" pitchFamily="34" charset="0"/>
              </a:rPr>
              <a:t>Auxiliary Air Conditioner</a:t>
            </a:r>
          </a:p>
          <a:p>
            <a:r>
              <a:rPr lang="en-US" b="1" dirty="0">
                <a:latin typeface="Arial" panose="020B0604020202020204" pitchFamily="34" charset="0"/>
                <a:cs typeface="Arial" panose="020B0604020202020204" pitchFamily="34" charset="0"/>
              </a:rPr>
              <a:t>Usually part of a full auxiliary power system</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sz="2400" b="1" dirty="0">
                <a:solidFill>
                  <a:srgbClr val="00A14A"/>
                </a:solidFill>
                <a:latin typeface="Arial" panose="020B0604020202020204" pitchFamily="34" charset="0"/>
                <a:cs typeface="Arial" panose="020B0604020202020204" pitchFamily="34" charset="0"/>
              </a:rPr>
              <a:t>Evaporative Cooler</a:t>
            </a:r>
          </a:p>
          <a:p>
            <a:r>
              <a:rPr lang="en-US" b="1" dirty="0">
                <a:latin typeface="Arial" panose="020B0604020202020204" pitchFamily="34" charset="0"/>
                <a:cs typeface="Arial" panose="020B0604020202020204" pitchFamily="34" charset="0"/>
              </a:rPr>
              <a:t>Hot, dry environments</a:t>
            </a:r>
          </a:p>
        </p:txBody>
      </p:sp>
    </p:spTree>
    <p:extLst>
      <p:ext uri="{BB962C8B-B14F-4D97-AF65-F5344CB8AC3E}">
        <p14:creationId xmlns:p14="http://schemas.microsoft.com/office/powerpoint/2010/main" val="45851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7E293-E29A-2D47-8877-8B0E749DA907}"/>
              </a:ext>
            </a:extLst>
          </p:cNvPr>
          <p:cNvSpPr>
            <a:spLocks noGrp="1"/>
          </p:cNvSpPr>
          <p:nvPr>
            <p:ph type="title"/>
          </p:nvPr>
        </p:nvSpPr>
        <p:spPr>
          <a:xfrm>
            <a:off x="365760" y="383446"/>
            <a:ext cx="11460480" cy="575400"/>
          </a:xfrm>
        </p:spPr>
        <p:txBody>
          <a:bodyPr/>
          <a:lstStyle/>
          <a:p>
            <a:r>
              <a:rPr lang="en-US" dirty="0">
                <a:latin typeface="Arial Narrow" panose="020B0604020202020204" pitchFamily="34" charset="0"/>
                <a:cs typeface="Arial Narrow" panose="020B0604020202020204" pitchFamily="34" charset="0"/>
              </a:rPr>
              <a:t>[Add a slide about your coalition/organization as appropriate]</a:t>
            </a:r>
          </a:p>
        </p:txBody>
      </p:sp>
      <p:sp>
        <p:nvSpPr>
          <p:cNvPr id="4" name="Content Placeholder 3">
            <a:extLst>
              <a:ext uri="{FF2B5EF4-FFF2-40B4-BE49-F238E27FC236}">
                <a16:creationId xmlns:a16="http://schemas.microsoft.com/office/drawing/2014/main" id="{3B3B143D-9093-A448-A616-0F6DDAA0CDB0}"/>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17D2B95A-3BE7-F649-9772-9889C8A53F41}"/>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3</a:t>
            </a:fld>
            <a:endParaRPr lang="en-US" dirty="0"/>
          </a:p>
        </p:txBody>
      </p:sp>
    </p:spTree>
    <p:extLst>
      <p:ext uri="{BB962C8B-B14F-4D97-AF65-F5344CB8AC3E}">
        <p14:creationId xmlns:p14="http://schemas.microsoft.com/office/powerpoint/2010/main" val="3019914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Auxiliary Power Systems</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30</a:t>
            </a:fld>
            <a:endParaRPr lang="en-US" dirty="0"/>
          </a:p>
        </p:txBody>
      </p:sp>
      <p:sp>
        <p:nvSpPr>
          <p:cNvPr id="4" name="Content Placeholder 3">
            <a:extLst>
              <a:ext uri="{FF2B5EF4-FFF2-40B4-BE49-F238E27FC236}">
                <a16:creationId xmlns:a16="http://schemas.microsoft.com/office/drawing/2014/main" id="{5200ED53-A929-1344-8C87-DA2812C84674}"/>
              </a:ext>
            </a:extLst>
          </p:cNvPr>
          <p:cNvSpPr>
            <a:spLocks noGrp="1"/>
          </p:cNvSpPr>
          <p:nvPr>
            <p:ph idx="1"/>
          </p:nvPr>
        </p:nvSpPr>
        <p:spPr>
          <a:xfrm>
            <a:off x="667400" y="1312817"/>
            <a:ext cx="5724435" cy="4232366"/>
          </a:xfrm>
        </p:spPr>
        <p:txBody>
          <a:bodyPr/>
          <a:lstStyle/>
          <a:p>
            <a:r>
              <a:rPr lang="en-US" b="1" dirty="0">
                <a:latin typeface="Arial" panose="020B0604020202020204" pitchFamily="34" charset="0"/>
                <a:cs typeface="Arial" panose="020B0604020202020204" pitchFamily="34" charset="0"/>
              </a:rPr>
              <a:t>Auxiliary power is provided for:</a:t>
            </a:r>
          </a:p>
          <a:p>
            <a:pPr lvl="1"/>
            <a:r>
              <a:rPr lang="en-US" sz="1800" b="1" dirty="0">
                <a:latin typeface="Arial" panose="020B0604020202020204" pitchFamily="34" charset="0"/>
                <a:cs typeface="Arial" panose="020B0604020202020204" pitchFamily="34" charset="0"/>
              </a:rPr>
              <a:t>Communications, electronics</a:t>
            </a:r>
          </a:p>
          <a:p>
            <a:pPr lvl="1"/>
            <a:r>
              <a:rPr lang="en-US" sz="1800" b="1" dirty="0">
                <a:latin typeface="Arial" panose="020B0604020202020204" pitchFamily="34" charset="0"/>
                <a:cs typeface="Arial" panose="020B0604020202020204" pitchFamily="34" charset="0"/>
              </a:rPr>
              <a:t>Emergency lighting</a:t>
            </a:r>
          </a:p>
          <a:p>
            <a:pPr lvl="1"/>
            <a:r>
              <a:rPr lang="en-US" sz="1800" b="1" dirty="0">
                <a:latin typeface="Arial" panose="020B0604020202020204" pitchFamily="34" charset="0"/>
                <a:cs typeface="Arial" panose="020B0604020202020204" pitchFamily="34" charset="0"/>
              </a:rPr>
              <a:t>Heat and A/C</a:t>
            </a:r>
          </a:p>
          <a:p>
            <a:pPr lvl="1"/>
            <a:r>
              <a:rPr lang="en-US" sz="1800" b="1" dirty="0">
                <a:latin typeface="Arial" panose="020B0604020202020204" pitchFamily="34" charset="0"/>
                <a:cs typeface="Arial" panose="020B0604020202020204" pitchFamily="34" charset="0"/>
              </a:rPr>
              <a:t>Other devices, including “power take-off” (PTO) equipment for work trucks</a:t>
            </a:r>
          </a:p>
          <a:p>
            <a:r>
              <a:rPr lang="en-US" b="1" dirty="0">
                <a:latin typeface="Arial" panose="020B0604020202020204" pitchFamily="34" charset="0"/>
                <a:cs typeface="Arial" panose="020B0604020202020204" pitchFamily="34" charset="0"/>
              </a:rPr>
              <a:t>Usually battery-electric powered for light- and medium-duty vehicles.</a:t>
            </a:r>
          </a:p>
          <a:p>
            <a:pPr marL="0" indent="0">
              <a:buNone/>
            </a:pP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1252E69-2C9E-4A09-832F-0F02533F80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9634" y="1312817"/>
            <a:ext cx="3690811" cy="4599457"/>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946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Other Solutions</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31</a:t>
            </a:fld>
            <a:endParaRPr lang="en-US" dirty="0"/>
          </a:p>
        </p:txBody>
      </p:sp>
      <p:sp>
        <p:nvSpPr>
          <p:cNvPr id="4" name="Content Placeholder 3">
            <a:extLst>
              <a:ext uri="{FF2B5EF4-FFF2-40B4-BE49-F238E27FC236}">
                <a16:creationId xmlns:a16="http://schemas.microsoft.com/office/drawing/2014/main" id="{5200ED53-A929-1344-8C87-DA2812C84674}"/>
              </a:ext>
            </a:extLst>
          </p:cNvPr>
          <p:cNvSpPr>
            <a:spLocks noGrp="1"/>
          </p:cNvSpPr>
          <p:nvPr>
            <p:ph idx="1"/>
          </p:nvPr>
        </p:nvSpPr>
        <p:spPr>
          <a:xfrm>
            <a:off x="694294" y="1312817"/>
            <a:ext cx="6704149" cy="4232366"/>
          </a:xfrm>
        </p:spPr>
        <p:txBody>
          <a:bodyPr>
            <a:normAutofit/>
          </a:bodyPr>
          <a:lstStyle/>
          <a:p>
            <a:r>
              <a:rPr lang="en-US" sz="2400" b="1" dirty="0">
                <a:latin typeface="Arial" panose="020B0604020202020204" pitchFamily="34" charset="0"/>
                <a:cs typeface="Arial" panose="020B0604020202020204" pitchFamily="34" charset="0"/>
              </a:rPr>
              <a:t>Idle stop-start technology, hybrid vehicles, or full electric vehicles, which don’t idle</a:t>
            </a:r>
          </a:p>
          <a:p>
            <a:pPr marL="0" indent="0">
              <a:buNone/>
            </a:pPr>
            <a:endParaRPr lang="en-US" sz="1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Telematics for identifying opportunities— including idle reduction—for increased operational efficiency </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02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Idle Reduction Equipment Reference</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32</a:t>
            </a:fld>
            <a:endParaRPr lang="en-US" dirty="0"/>
          </a:p>
        </p:txBody>
      </p:sp>
      <p:sp>
        <p:nvSpPr>
          <p:cNvPr id="4" name="Content Placeholder 3">
            <a:extLst>
              <a:ext uri="{FF2B5EF4-FFF2-40B4-BE49-F238E27FC236}">
                <a16:creationId xmlns:a16="http://schemas.microsoft.com/office/drawing/2014/main" id="{5200ED53-A929-1344-8C87-DA2812C84674}"/>
              </a:ext>
            </a:extLst>
          </p:cNvPr>
          <p:cNvSpPr>
            <a:spLocks noGrp="1"/>
          </p:cNvSpPr>
          <p:nvPr>
            <p:ph idx="1"/>
          </p:nvPr>
        </p:nvSpPr>
        <p:spPr>
          <a:xfrm>
            <a:off x="721188" y="1532257"/>
            <a:ext cx="3939178" cy="4232366"/>
          </a:xfrm>
        </p:spPr>
        <p:txBody>
          <a:bodyPr/>
          <a:lstStyle/>
          <a:p>
            <a:pPr marL="0" indent="0">
              <a:buNone/>
            </a:pPr>
            <a:r>
              <a:rPr lang="en-US" sz="2200" b="1" dirty="0">
                <a:latin typeface="Arial" panose="020B0604020202020204" pitchFamily="34" charset="0"/>
                <a:ea typeface="Arial Narrow" charset="0"/>
                <a:cs typeface="Arial" panose="020B0604020202020204" pitchFamily="34" charset="0"/>
                <a:sym typeface="Arial Narrow" charset="0"/>
              </a:rPr>
              <a:t>Organized by service(s) needed:</a:t>
            </a:r>
          </a:p>
          <a:p>
            <a:pPr marL="0" indent="0">
              <a:buNone/>
            </a:pPr>
            <a:endParaRPr lang="en-US" sz="800" b="1" dirty="0">
              <a:latin typeface="Arial" panose="020B0604020202020204" pitchFamily="34" charset="0"/>
              <a:ea typeface="Arial Narrow" charset="0"/>
              <a:cs typeface="Arial" panose="020B0604020202020204" pitchFamily="34" charset="0"/>
              <a:sym typeface="Arial Narrow" charset="0"/>
            </a:endParaRP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Idle management</a:t>
            </a: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Heat only</a:t>
            </a: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Cooling only</a:t>
            </a: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Heat, cooling, and power (auxiliary power unit)</a:t>
            </a: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Power take-off</a:t>
            </a: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Cargo refrigeration</a:t>
            </a:r>
          </a:p>
          <a:p>
            <a:pPr marL="628650" lvl="1" indent="-171450"/>
            <a:r>
              <a:rPr lang="en-US" sz="1800" b="1" dirty="0">
                <a:solidFill>
                  <a:prstClr val="black"/>
                </a:solidFill>
                <a:latin typeface="Arial" panose="020B0604020202020204" pitchFamily="34" charset="0"/>
                <a:ea typeface="Arial Narrow" charset="0"/>
                <a:cs typeface="Arial" panose="020B0604020202020204" pitchFamily="34" charset="0"/>
                <a:sym typeface="Arial Narrow" charset="0"/>
              </a:rPr>
              <a:t>Wayside power / truck stop electrification</a:t>
            </a:r>
          </a:p>
          <a:p>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07423B-5087-4719-8B4D-E0EA8CFB6C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3770" y="1682931"/>
            <a:ext cx="6725716" cy="4196184"/>
          </a:xfrm>
          <a:prstGeom prst="rect">
            <a:avLst/>
          </a:prstGeom>
          <a:ln>
            <a:solidFill>
              <a:schemeClr val="tx1"/>
            </a:solidFill>
          </a:ln>
        </p:spPr>
      </p:pic>
      <p:sp>
        <p:nvSpPr>
          <p:cNvPr id="7" name="TextBox 6">
            <a:hlinkClick r:id="rId4"/>
            <a:extLst>
              <a:ext uri="{FF2B5EF4-FFF2-40B4-BE49-F238E27FC236}">
                <a16:creationId xmlns:a16="http://schemas.microsoft.com/office/drawing/2014/main" id="{97EAB992-6CD3-4205-A612-6D6A9A0C5575}"/>
              </a:ext>
            </a:extLst>
          </p:cNvPr>
          <p:cNvSpPr txBox="1"/>
          <p:nvPr/>
        </p:nvSpPr>
        <p:spPr>
          <a:xfrm>
            <a:off x="4943770" y="5986929"/>
            <a:ext cx="6368807" cy="276999"/>
          </a:xfrm>
          <a:prstGeom prst="rect">
            <a:avLst/>
          </a:prstGeom>
          <a:no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hlinkClick r:id="rId4"/>
              </a:rPr>
              <a:t>https://www.anl.gov/es/reference/idling-reduction-technology-solutions-for-class-18-vehicles</a:t>
            </a:r>
            <a:endParaRPr lang="en-US" sz="120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044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Idle Reduction Savings Calculator</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33</a:t>
            </a:fld>
            <a:endParaRPr lang="en-US" dirty="0"/>
          </a:p>
        </p:txBody>
      </p:sp>
      <p:sp>
        <p:nvSpPr>
          <p:cNvPr id="4" name="Content Placeholder 3">
            <a:extLst>
              <a:ext uri="{FF2B5EF4-FFF2-40B4-BE49-F238E27FC236}">
                <a16:creationId xmlns:a16="http://schemas.microsoft.com/office/drawing/2014/main" id="{5200ED53-A929-1344-8C87-DA2812C84674}"/>
              </a:ext>
            </a:extLst>
          </p:cNvPr>
          <p:cNvSpPr>
            <a:spLocks noGrp="1"/>
          </p:cNvSpPr>
          <p:nvPr>
            <p:ph idx="1"/>
          </p:nvPr>
        </p:nvSpPr>
        <p:spPr>
          <a:xfrm>
            <a:off x="691376" y="1312817"/>
            <a:ext cx="3312974" cy="4232366"/>
          </a:xfrm>
        </p:spPr>
        <p:txBody>
          <a:bodyPr/>
          <a:lstStyle/>
          <a:p>
            <a:pPr marL="0" indent="0">
              <a:buNone/>
            </a:pPr>
            <a:r>
              <a:rPr lang="en-US" b="1" dirty="0">
                <a:latin typeface="Arial" panose="020B0604020202020204" pitchFamily="34" charset="0"/>
                <a:cs typeface="Arial" panose="020B0604020202020204" pitchFamily="34" charset="0"/>
              </a:rPr>
              <a:t>The Idle Reduction Savings Calculator helps fleet managers and others estimate how much they can save by using idle reduction technologies.</a:t>
            </a:r>
          </a:p>
          <a:p>
            <a:pPr marL="0" indent="0">
              <a:buNone/>
            </a:pPr>
            <a:endParaRPr lang="en-US" b="1" dirty="0">
              <a:latin typeface="Arial" panose="020B0604020202020204" pitchFamily="34" charset="0"/>
              <a:cs typeface="Arial" panose="020B0604020202020204" pitchFamily="34" charset="0"/>
            </a:endParaRPr>
          </a:p>
        </p:txBody>
      </p:sp>
      <p:pic>
        <p:nvPicPr>
          <p:cNvPr id="6" name="Picture 9" descr="C:\Users\pweikersheimer\Desktop\Our IR PRODUCTS\000   IMAGES of our products\Idling calculator PDF Page_1.jpg">
            <a:extLst>
              <a:ext uri="{FF2B5EF4-FFF2-40B4-BE49-F238E27FC236}">
                <a16:creationId xmlns:a16="http://schemas.microsoft.com/office/drawing/2014/main" id="{DBF710C9-7D46-4604-9276-EBA1D361E0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0487" y="1382037"/>
            <a:ext cx="6126831" cy="473255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F1BC35-F715-4498-9241-6043DB847479}"/>
              </a:ext>
            </a:extLst>
          </p:cNvPr>
          <p:cNvSpPr txBox="1"/>
          <p:nvPr/>
        </p:nvSpPr>
        <p:spPr>
          <a:xfrm>
            <a:off x="4460487" y="6186817"/>
            <a:ext cx="6126831" cy="292388"/>
          </a:xfrm>
          <a:prstGeom prst="rect">
            <a:avLst/>
          </a:prstGeom>
          <a:noFill/>
        </p:spPr>
        <p:txBody>
          <a:bodyPr wrap="square" rtlCol="0">
            <a:spAutoFit/>
          </a:bodyPr>
          <a:lstStyle/>
          <a:p>
            <a:r>
              <a:rPr lang="en-US" sz="1300" dirty="0">
                <a:latin typeface="Arial" panose="020B0604020202020204" pitchFamily="34" charset="0"/>
                <a:cs typeface="Arial" panose="020B0604020202020204" pitchFamily="34" charset="0"/>
                <a:hlinkClick r:id="rId4"/>
              </a:rPr>
              <a:t>https://www.anl.gov/es/reference/vehicle-idle-reduction-savings-worksheet-pdf</a:t>
            </a:r>
            <a:r>
              <a:rPr lang="en-US" sz="13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53003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Idle Reduction Savings Calculator, cont.</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34</a:t>
            </a:fld>
            <a:endParaRPr lang="en-US" dirty="0"/>
          </a:p>
        </p:txBody>
      </p:sp>
      <p:sp>
        <p:nvSpPr>
          <p:cNvPr id="4" name="Content Placeholder 3">
            <a:extLst>
              <a:ext uri="{FF2B5EF4-FFF2-40B4-BE49-F238E27FC236}">
                <a16:creationId xmlns:a16="http://schemas.microsoft.com/office/drawing/2014/main" id="{5200ED53-A929-1344-8C87-DA2812C84674}"/>
              </a:ext>
            </a:extLst>
          </p:cNvPr>
          <p:cNvSpPr>
            <a:spLocks noGrp="1"/>
          </p:cNvSpPr>
          <p:nvPr>
            <p:ph idx="1"/>
          </p:nvPr>
        </p:nvSpPr>
        <p:spPr>
          <a:xfrm>
            <a:off x="593634" y="1399031"/>
            <a:ext cx="3209835" cy="4232366"/>
          </a:xfrm>
        </p:spPr>
        <p:txBody>
          <a:bodyPr/>
          <a:lstStyle/>
          <a:p>
            <a:pPr marL="0" indent="0">
              <a:buNone/>
            </a:pPr>
            <a:r>
              <a:rPr lang="en-US" b="1" dirty="0">
                <a:solidFill>
                  <a:prstClr val="black"/>
                </a:solidFill>
                <a:latin typeface="Arial" panose="020B0604020202020204" pitchFamily="34" charset="0"/>
                <a:ea typeface="Arial Narrow" charset="0"/>
                <a:cs typeface="Arial" panose="020B0604020202020204" pitchFamily="34" charset="0"/>
                <a:sym typeface="Arial Narrow" charset="0"/>
              </a:rPr>
              <a:t>The calculator includes ballpark idling fuel-use assumptions for various vehicle types.</a:t>
            </a:r>
            <a:endParaRPr lang="en-US" altLang="en-US" b="1" dirty="0">
              <a:solidFill>
                <a:srgbClr val="50565C"/>
              </a:solidFill>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23ED36-005B-4B33-8C43-AAA6368AC3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39" y="1399031"/>
            <a:ext cx="6453052" cy="4834385"/>
          </a:xfrm>
          <a:prstGeom prst="rect">
            <a:avLst/>
          </a:prstGeom>
          <a:ln w="3175">
            <a:solidFill>
              <a:schemeClr val="tx1"/>
            </a:solidFill>
          </a:ln>
        </p:spPr>
      </p:pic>
    </p:spTree>
    <p:extLst>
      <p:ext uri="{BB962C8B-B14F-4D97-AF65-F5344CB8AC3E}">
        <p14:creationId xmlns:p14="http://schemas.microsoft.com/office/powerpoint/2010/main" val="3938563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A89B-94D5-0D4E-A3C1-FA9D02FDA970}"/>
              </a:ext>
            </a:extLst>
          </p:cNvPr>
          <p:cNvSpPr>
            <a:spLocks noGrp="1"/>
          </p:cNvSpPr>
          <p:nvPr>
            <p:ph type="title"/>
          </p:nvPr>
        </p:nvSpPr>
        <p:spPr/>
        <p:txBody>
          <a:bodyPr/>
          <a:lstStyle/>
          <a:p>
            <a:r>
              <a:rPr lang="en-US" dirty="0"/>
              <a:t>IdleBase: A Database of Idling Regulations</a:t>
            </a:r>
          </a:p>
        </p:txBody>
      </p:sp>
      <p:sp>
        <p:nvSpPr>
          <p:cNvPr id="3" name="Slide Number Placeholder 2">
            <a:extLst>
              <a:ext uri="{FF2B5EF4-FFF2-40B4-BE49-F238E27FC236}">
                <a16:creationId xmlns:a16="http://schemas.microsoft.com/office/drawing/2014/main" id="{06E96029-ABEF-B445-8582-849C186543A2}"/>
              </a:ext>
            </a:extLst>
          </p:cNvPr>
          <p:cNvSpPr>
            <a:spLocks noGrp="1"/>
          </p:cNvSpPr>
          <p:nvPr>
            <p:ph type="sldNum" sz="quarter" idx="12"/>
          </p:nvPr>
        </p:nvSpPr>
        <p:spPr/>
        <p:txBody>
          <a:bodyPr/>
          <a:lstStyle/>
          <a:p>
            <a:fld id="{0A99B236-50BF-47B1-97C6-F765FFFF6A62}" type="slidenum">
              <a:rPr lang="en-US" smtClean="0"/>
              <a:pPr/>
              <a:t>35</a:t>
            </a:fld>
            <a:endParaRPr lang="en-US" dirty="0"/>
          </a:p>
        </p:txBody>
      </p:sp>
      <p:pic>
        <p:nvPicPr>
          <p:cNvPr id="6" name="Content Placeholder 5">
            <a:extLst>
              <a:ext uri="{FF2B5EF4-FFF2-40B4-BE49-F238E27FC236}">
                <a16:creationId xmlns:a16="http://schemas.microsoft.com/office/drawing/2014/main" id="{89F9B551-21C3-4118-85C9-C560DFC4249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616154" y="1541463"/>
            <a:ext cx="6970805" cy="4232275"/>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A7D6B092-2546-44EF-B3D7-A4ABB4A93FF3}"/>
              </a:ext>
            </a:extLst>
          </p:cNvPr>
          <p:cNvSpPr>
            <a:spLocks noChangeArrowheads="1"/>
          </p:cNvSpPr>
          <p:nvPr/>
        </p:nvSpPr>
        <p:spPr bwMode="auto">
          <a:xfrm>
            <a:off x="4367259" y="5892540"/>
            <a:ext cx="5219700" cy="34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355" tIns="33677" rIns="67355" bIns="33677">
            <a:spAutoFit/>
          </a:bodyPr>
          <a:lstStyle>
            <a:lvl1pPr eaLnBrk="0" hangingPunct="0">
              <a:spcBef>
                <a:spcPts val="438"/>
              </a:spcBef>
              <a:buClr>
                <a:srgbClr val="1F497D"/>
              </a:buClr>
              <a:buSzPct val="100000"/>
              <a:buFont typeface="Wingdings" pitchFamily="2" charset="2"/>
              <a:buChar char="§"/>
              <a:defRPr>
                <a:solidFill>
                  <a:schemeClr val="tx1"/>
                </a:solidFill>
                <a:latin typeface="Arial" pitchFamily="34" charset="0"/>
                <a:ea typeface="ヒラギノ角ゴ ProN W3" charset="-128"/>
                <a:sym typeface="Arial" pitchFamily="34" charset="0"/>
              </a:defRPr>
            </a:lvl1pPr>
            <a:lvl2pPr marL="742950" indent="-285750" eaLnBrk="0" hangingPunct="0">
              <a:spcBef>
                <a:spcPts val="363"/>
              </a:spcBef>
              <a:buClr>
                <a:srgbClr val="1F497D"/>
              </a:buClr>
              <a:buSzPct val="100000"/>
              <a:buFont typeface="Arial" pitchFamily="34" charset="0"/>
              <a:buChar char="–"/>
              <a:defRPr sz="1600">
                <a:solidFill>
                  <a:schemeClr val="tx1"/>
                </a:solidFill>
                <a:latin typeface="Arial" pitchFamily="34" charset="0"/>
                <a:ea typeface="ヒラギノ角ゴ ProN W3" charset="-128"/>
                <a:sym typeface="Arial" pitchFamily="34" charset="0"/>
              </a:defRPr>
            </a:lvl2pPr>
            <a:lvl3pPr marL="1143000" indent="-228600" eaLnBrk="0" hangingPunct="0">
              <a:spcBef>
                <a:spcPts val="363"/>
              </a:spcBef>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3pPr>
            <a:lvl4pPr marL="1600200" indent="-228600" eaLnBrk="0" hangingPunct="0">
              <a:spcBef>
                <a:spcPts val="363"/>
              </a:spcBef>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4pPr>
            <a:lvl5pPr marL="2057400" indent="-228600" eaLnBrk="0" hangingPunct="0">
              <a:spcBef>
                <a:spcPts val="363"/>
              </a:spcBef>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5pPr>
            <a:lvl6pPr marL="2514600" indent="-228600" eaLnBrk="0" fontAlgn="base" hangingPunct="0">
              <a:spcBef>
                <a:spcPts val="363"/>
              </a:spcBef>
              <a:spcAft>
                <a:spcPct val="0"/>
              </a:spcAft>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6pPr>
            <a:lvl7pPr marL="2971800" indent="-228600" eaLnBrk="0" fontAlgn="base" hangingPunct="0">
              <a:spcBef>
                <a:spcPts val="363"/>
              </a:spcBef>
              <a:spcAft>
                <a:spcPct val="0"/>
              </a:spcAft>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7pPr>
            <a:lvl8pPr marL="3429000" indent="-228600" eaLnBrk="0" fontAlgn="base" hangingPunct="0">
              <a:spcBef>
                <a:spcPts val="363"/>
              </a:spcBef>
              <a:spcAft>
                <a:spcPct val="0"/>
              </a:spcAft>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8pPr>
            <a:lvl9pPr marL="3886200" indent="-228600" eaLnBrk="0" fontAlgn="base" hangingPunct="0">
              <a:spcBef>
                <a:spcPts val="363"/>
              </a:spcBef>
              <a:spcAft>
                <a:spcPct val="0"/>
              </a:spcAft>
              <a:buClr>
                <a:srgbClr val="1F497D"/>
              </a:buClr>
              <a:buSzPct val="100000"/>
              <a:buFont typeface="Arial" pitchFamily="34" charset="0"/>
              <a:buChar char="»"/>
              <a:defRPr>
                <a:solidFill>
                  <a:schemeClr val="tx1"/>
                </a:solidFill>
                <a:latin typeface="Arial" pitchFamily="34" charset="0"/>
                <a:ea typeface="ヒラギノ角ゴ ProN W3" charset="-128"/>
                <a:sym typeface="Arial" pitchFamily="34" charset="0"/>
              </a:defRPr>
            </a:lvl9pPr>
          </a:lstStyle>
          <a:p>
            <a:pPr algn="r" eaLnBrk="1" hangingPunct="1">
              <a:spcBef>
                <a:spcPct val="0"/>
              </a:spcBef>
              <a:buClrTx/>
              <a:buSzTx/>
              <a:buFontTx/>
              <a:buNone/>
            </a:pPr>
            <a:r>
              <a:rPr lang="en-US" altLang="en-US" dirty="0">
                <a:solidFill>
                  <a:srgbClr val="1F497D"/>
                </a:solidFill>
                <a:cs typeface="Arial" panose="020B0604020202020204" pitchFamily="34" charset="0"/>
                <a:hlinkClick r:id="rId4"/>
              </a:rPr>
              <a:t>cleancities.energy.gov/idlebase</a:t>
            </a:r>
            <a:endParaRPr lang="en-US" altLang="en-US" dirty="0">
              <a:solidFill>
                <a:srgbClr val="1F497D"/>
              </a:solidFill>
              <a:cs typeface="Arial" panose="020B0604020202020204" pitchFamily="34" charset="0"/>
            </a:endParaRPr>
          </a:p>
        </p:txBody>
      </p:sp>
    </p:spTree>
    <p:extLst>
      <p:ext uri="{BB962C8B-B14F-4D97-AF65-F5344CB8AC3E}">
        <p14:creationId xmlns:p14="http://schemas.microsoft.com/office/powerpoint/2010/main" val="170025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D3261B-9172-7B4D-B8D6-2E24C14AAB18}"/>
              </a:ext>
            </a:extLst>
          </p:cNvPr>
          <p:cNvSpPr>
            <a:spLocks noGrp="1"/>
          </p:cNvSpPr>
          <p:nvPr>
            <p:ph type="body" sz="quarter" idx="10"/>
          </p:nvPr>
        </p:nvSpPr>
        <p:spPr/>
        <p:txBody>
          <a:bodyPr/>
          <a:lstStyle/>
          <a:p>
            <a:r>
              <a:rPr lang="en-US" dirty="0"/>
              <a:t>End of Optional Slides</a:t>
            </a:r>
          </a:p>
        </p:txBody>
      </p:sp>
    </p:spTree>
    <p:extLst>
      <p:ext uri="{BB962C8B-B14F-4D97-AF65-F5344CB8AC3E}">
        <p14:creationId xmlns:p14="http://schemas.microsoft.com/office/powerpoint/2010/main" val="280505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0D3068-3FCD-6A4F-9207-BE07CDAE3113}"/>
              </a:ext>
            </a:extLst>
          </p:cNvPr>
          <p:cNvSpPr>
            <a:spLocks noGrp="1"/>
          </p:cNvSpPr>
          <p:nvPr>
            <p:ph type="title"/>
          </p:nvPr>
        </p:nvSpPr>
        <p:spPr/>
        <p:txBody>
          <a:bodyPr/>
          <a:lstStyle/>
          <a:p>
            <a:r>
              <a:rPr lang="en-US" dirty="0"/>
              <a:t>What is Idling?</a:t>
            </a:r>
          </a:p>
        </p:txBody>
      </p:sp>
      <p:sp>
        <p:nvSpPr>
          <p:cNvPr id="3" name="Slide Number Placeholder 2">
            <a:extLst>
              <a:ext uri="{FF2B5EF4-FFF2-40B4-BE49-F238E27FC236}">
                <a16:creationId xmlns:a16="http://schemas.microsoft.com/office/drawing/2014/main" id="{8DA2A0CB-05C3-9745-98FB-626208A3C28E}"/>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4</a:t>
            </a:fld>
            <a:endParaRPr lang="en-US" dirty="0"/>
          </a:p>
        </p:txBody>
      </p:sp>
      <p:sp>
        <p:nvSpPr>
          <p:cNvPr id="9" name="Content Placeholder 8">
            <a:extLst>
              <a:ext uri="{FF2B5EF4-FFF2-40B4-BE49-F238E27FC236}">
                <a16:creationId xmlns:a16="http://schemas.microsoft.com/office/drawing/2014/main" id="{F897368A-7D55-C147-990D-A28A7100D8A0}"/>
              </a:ext>
            </a:extLst>
          </p:cNvPr>
          <p:cNvSpPr>
            <a:spLocks noGrp="1"/>
          </p:cNvSpPr>
          <p:nvPr>
            <p:ph idx="1"/>
          </p:nvPr>
        </p:nvSpPr>
        <p:spPr>
          <a:xfrm>
            <a:off x="1212111" y="2177989"/>
            <a:ext cx="5267065" cy="3696555"/>
          </a:xfrm>
        </p:spPr>
        <p:txBody>
          <a:bodyPr>
            <a:normAutofit/>
          </a:bodyPr>
          <a:lstStyle/>
          <a:p>
            <a:pPr marL="0" indent="0">
              <a:buNone/>
            </a:pPr>
            <a:r>
              <a:rPr lang="en-US" sz="2400" b="1" dirty="0">
                <a:latin typeface="Arial Narrow" panose="020B0604020202020204" pitchFamily="34" charset="0"/>
                <a:cs typeface="Arial Narrow" panose="020B0604020202020204" pitchFamily="34" charset="0"/>
              </a:rPr>
              <a:t>Examples:</a:t>
            </a:r>
          </a:p>
          <a:p>
            <a:r>
              <a:rPr lang="en-US" sz="2400" b="1" dirty="0">
                <a:latin typeface="Arial Narrow" panose="020B0604020202020204" pitchFamily="34" charset="0"/>
                <a:cs typeface="Arial Narrow" panose="020B0604020202020204" pitchFamily="34" charset="0"/>
              </a:rPr>
              <a:t>Drivers waiting to pick up passengers</a:t>
            </a:r>
          </a:p>
          <a:p>
            <a:r>
              <a:rPr lang="en-US" sz="2400" b="1" dirty="0">
                <a:latin typeface="Arial Narrow" panose="020B0604020202020204" pitchFamily="34" charset="0"/>
                <a:cs typeface="Arial Narrow" panose="020B0604020202020204" pitchFamily="34" charset="0"/>
              </a:rPr>
              <a:t>Trucks idling while in queue</a:t>
            </a:r>
          </a:p>
          <a:p>
            <a:r>
              <a:rPr lang="en-US" sz="2400" b="1" dirty="0">
                <a:latin typeface="Arial Narrow" panose="020B0604020202020204" pitchFamily="34" charset="0"/>
                <a:cs typeface="Arial Narrow" panose="020B0604020202020204" pitchFamily="34" charset="0"/>
              </a:rPr>
              <a:t>Vehicles waiting to load/unload passengers or goods, including: </a:t>
            </a:r>
          </a:p>
          <a:p>
            <a:pPr lvl="1"/>
            <a:r>
              <a:rPr lang="en-US" sz="2400" b="1" dirty="0">
                <a:latin typeface="Arial Narrow" panose="020B0604020202020204" pitchFamily="34" charset="0"/>
                <a:cs typeface="Arial Narrow" panose="020B0604020202020204" pitchFamily="34" charset="0"/>
              </a:rPr>
              <a:t>Delivery trucks</a:t>
            </a:r>
          </a:p>
          <a:p>
            <a:pPr lvl="1"/>
            <a:r>
              <a:rPr lang="en-US" sz="2400" b="1" dirty="0">
                <a:latin typeface="Arial Narrow" panose="020B0604020202020204" pitchFamily="34" charset="0"/>
                <a:cs typeface="Arial Narrow" panose="020B0604020202020204" pitchFamily="34" charset="0"/>
              </a:rPr>
              <a:t>Shuttle buses</a:t>
            </a:r>
          </a:p>
          <a:p>
            <a:pPr lvl="1"/>
            <a:r>
              <a:rPr lang="en-US" sz="2400" b="1" dirty="0">
                <a:latin typeface="Arial Narrow" panose="020B0604020202020204" pitchFamily="34" charset="0"/>
                <a:cs typeface="Arial Narrow" panose="020B0604020202020204" pitchFamily="34" charset="0"/>
              </a:rPr>
              <a:t>Taxis</a:t>
            </a:r>
          </a:p>
        </p:txBody>
      </p:sp>
      <p:sp>
        <p:nvSpPr>
          <p:cNvPr id="10" name="Text Placeholder 9">
            <a:extLst>
              <a:ext uri="{FF2B5EF4-FFF2-40B4-BE49-F238E27FC236}">
                <a16:creationId xmlns:a16="http://schemas.microsoft.com/office/drawing/2014/main" id="{E3520CA8-89DD-7842-A747-3CBCBD51A14B}"/>
              </a:ext>
            </a:extLst>
          </p:cNvPr>
          <p:cNvSpPr>
            <a:spLocks noGrp="1"/>
          </p:cNvSpPr>
          <p:nvPr>
            <p:ph type="body" sz="quarter" idx="13"/>
          </p:nvPr>
        </p:nvSpPr>
        <p:spPr>
          <a:xfrm>
            <a:off x="551038" y="1331055"/>
            <a:ext cx="11459633" cy="365125"/>
          </a:xfrm>
        </p:spPr>
        <p:txBody>
          <a:bodyPr/>
          <a:lstStyle/>
          <a:p>
            <a:r>
              <a:rPr lang="en-US" sz="2800" b="1" dirty="0">
                <a:solidFill>
                  <a:srgbClr val="00A14A"/>
                </a:solidFill>
              </a:rPr>
              <a:t>When a vehicle’s engine is running for nonpropulsion purposes, it is idling.</a:t>
            </a:r>
          </a:p>
        </p:txBody>
      </p:sp>
      <p:pic>
        <p:nvPicPr>
          <p:cNvPr id="7" name="Picture 5">
            <a:extLst>
              <a:ext uri="{FF2B5EF4-FFF2-40B4-BE49-F238E27FC236}">
                <a16:creationId xmlns:a16="http://schemas.microsoft.com/office/drawing/2014/main" id="{02E75376-7247-4904-BA71-D3B485048561}"/>
              </a:ext>
            </a:extLst>
          </p:cNvPr>
          <p:cNvPicPr>
            <a:picLocks noGrp="1" noChangeAspect="1" noChangeArrowheads="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bwMode="auto">
          <a:xfrm>
            <a:off x="6882947" y="2177989"/>
            <a:ext cx="4411795" cy="369655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48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0D3068-3FCD-6A4F-9207-BE07CDAE3113}"/>
              </a:ext>
            </a:extLst>
          </p:cNvPr>
          <p:cNvSpPr>
            <a:spLocks noGrp="1"/>
          </p:cNvSpPr>
          <p:nvPr>
            <p:ph type="title"/>
          </p:nvPr>
        </p:nvSpPr>
        <p:spPr/>
        <p:txBody>
          <a:bodyPr/>
          <a:lstStyle/>
          <a:p>
            <a:r>
              <a:rPr lang="en-US" dirty="0"/>
              <a:t>What Vehicles Idle?</a:t>
            </a:r>
          </a:p>
        </p:txBody>
      </p:sp>
      <p:sp>
        <p:nvSpPr>
          <p:cNvPr id="3" name="Slide Number Placeholder 2">
            <a:extLst>
              <a:ext uri="{FF2B5EF4-FFF2-40B4-BE49-F238E27FC236}">
                <a16:creationId xmlns:a16="http://schemas.microsoft.com/office/drawing/2014/main" id="{8DA2A0CB-05C3-9745-98FB-626208A3C28E}"/>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5</a:t>
            </a:fld>
            <a:endParaRPr lang="en-US" dirty="0"/>
          </a:p>
        </p:txBody>
      </p:sp>
      <p:sp>
        <p:nvSpPr>
          <p:cNvPr id="9" name="Content Placeholder 8">
            <a:extLst>
              <a:ext uri="{FF2B5EF4-FFF2-40B4-BE49-F238E27FC236}">
                <a16:creationId xmlns:a16="http://schemas.microsoft.com/office/drawing/2014/main" id="{F897368A-7D55-C147-990D-A28A7100D8A0}"/>
              </a:ext>
            </a:extLst>
          </p:cNvPr>
          <p:cNvSpPr>
            <a:spLocks noGrp="1"/>
          </p:cNvSpPr>
          <p:nvPr>
            <p:ph idx="1"/>
          </p:nvPr>
        </p:nvSpPr>
        <p:spPr>
          <a:xfrm>
            <a:off x="658128" y="1444701"/>
            <a:ext cx="6397127" cy="4232366"/>
          </a:xfrm>
        </p:spPr>
        <p:txBody>
          <a:bodyPr/>
          <a:lstStyle/>
          <a:p>
            <a:pPr marL="0" indent="0">
              <a:buNone/>
            </a:pPr>
            <a:r>
              <a:rPr lang="en-US" sz="2400" b="1" dirty="0">
                <a:latin typeface="Arial" panose="020B0604020202020204" pitchFamily="34" charset="0"/>
                <a:cs typeface="Arial" panose="020B0604020202020204" pitchFamily="34" charset="0"/>
              </a:rPr>
              <a:t>Light duty</a:t>
            </a:r>
          </a:p>
          <a:p>
            <a:r>
              <a:rPr lang="en-US" dirty="0">
                <a:latin typeface="Arial" panose="020B0604020202020204" pitchFamily="34" charset="0"/>
                <a:cs typeface="Arial" panose="020B0604020202020204" pitchFamily="34" charset="0"/>
              </a:rPr>
              <a:t>Passenger vehicles, including cars, SUVs, police cruisers, some light trucks, etc.</a:t>
            </a:r>
          </a:p>
          <a:p>
            <a:endParaRPr lang="en-US"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Medium duty</a:t>
            </a:r>
          </a:p>
          <a:p>
            <a:r>
              <a:rPr lang="en-US" dirty="0">
                <a:latin typeface="Arial" panose="020B0604020202020204" pitchFamily="34" charset="0"/>
                <a:cs typeface="Arial" panose="020B0604020202020204" pitchFamily="34" charset="0"/>
              </a:rPr>
              <a:t>Utility vehicles, delivery trucks, shuttle buses, ambulances, etc.</a:t>
            </a:r>
          </a:p>
          <a:p>
            <a:endParaRPr lang="en-US"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Heavy duty</a:t>
            </a:r>
          </a:p>
          <a:p>
            <a:r>
              <a:rPr lang="en-US" dirty="0">
                <a:latin typeface="Arial" panose="020B0604020202020204" pitchFamily="34" charset="0"/>
                <a:cs typeface="Arial" panose="020B0604020202020204" pitchFamily="34" charset="0"/>
              </a:rPr>
              <a:t>Long-haul trucks, tour buses, school buses, etc.</a:t>
            </a:r>
          </a:p>
          <a:p>
            <a:endParaRPr lang="en-US" dirty="0">
              <a:latin typeface="Arial" panose="020B0604020202020204" pitchFamily="34" charset="0"/>
              <a:cs typeface="Arial" panose="020B0604020202020204" pitchFamily="34" charset="0"/>
            </a:endParaRPr>
          </a:p>
        </p:txBody>
      </p:sp>
      <p:pic>
        <p:nvPicPr>
          <p:cNvPr id="12" name="Picture 4">
            <a:extLst>
              <a:ext uri="{FF2B5EF4-FFF2-40B4-BE49-F238E27FC236}">
                <a16:creationId xmlns:a16="http://schemas.microsoft.com/office/drawing/2014/main" id="{C4A1CF6A-484C-4B1E-BDE8-E26FA92B0CF9}"/>
              </a:ext>
            </a:extLst>
          </p:cNvPr>
          <p:cNvPicPr>
            <a:picLocks noGrp="1" noChangeAspect="1" noChangeArrowheads="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bwMode="auto">
          <a:xfrm>
            <a:off x="7192131" y="1195251"/>
            <a:ext cx="3793427" cy="423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3945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0D3068-3FCD-6A4F-9207-BE07CDAE3113}"/>
              </a:ext>
            </a:extLst>
          </p:cNvPr>
          <p:cNvSpPr>
            <a:spLocks noGrp="1"/>
          </p:cNvSpPr>
          <p:nvPr>
            <p:ph type="title"/>
          </p:nvPr>
        </p:nvSpPr>
        <p:spPr/>
        <p:txBody>
          <a:bodyPr/>
          <a:lstStyle/>
          <a:p>
            <a:r>
              <a:rPr lang="en-US" dirty="0"/>
              <a:t>Most Idling Is Wasteful</a:t>
            </a:r>
          </a:p>
        </p:txBody>
      </p:sp>
      <p:sp>
        <p:nvSpPr>
          <p:cNvPr id="3" name="Slide Number Placeholder 2">
            <a:extLst>
              <a:ext uri="{FF2B5EF4-FFF2-40B4-BE49-F238E27FC236}">
                <a16:creationId xmlns:a16="http://schemas.microsoft.com/office/drawing/2014/main" id="{8DA2A0CB-05C3-9745-98FB-626208A3C28E}"/>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6</a:t>
            </a:fld>
            <a:endParaRPr lang="en-US" dirty="0"/>
          </a:p>
        </p:txBody>
      </p:sp>
      <p:sp>
        <p:nvSpPr>
          <p:cNvPr id="9" name="Content Placeholder 8">
            <a:extLst>
              <a:ext uri="{FF2B5EF4-FFF2-40B4-BE49-F238E27FC236}">
                <a16:creationId xmlns:a16="http://schemas.microsoft.com/office/drawing/2014/main" id="{F897368A-7D55-C147-990D-A28A7100D8A0}"/>
              </a:ext>
            </a:extLst>
          </p:cNvPr>
          <p:cNvSpPr>
            <a:spLocks noGrp="1"/>
          </p:cNvSpPr>
          <p:nvPr>
            <p:ph idx="1"/>
          </p:nvPr>
        </p:nvSpPr>
        <p:spPr>
          <a:xfrm>
            <a:off x="716339" y="1450354"/>
            <a:ext cx="6397127" cy="4232366"/>
          </a:xfrm>
        </p:spPr>
        <p:txBody>
          <a:bodyPr/>
          <a:lstStyle/>
          <a:p>
            <a:pPr marL="0" indent="0">
              <a:buNone/>
            </a:pPr>
            <a:r>
              <a:rPr lang="en-US" sz="2400" b="1" dirty="0">
                <a:latin typeface="Arial" panose="020B0604020202020204" pitchFamily="34" charset="0"/>
                <a:cs typeface="Arial" panose="020B0604020202020204" pitchFamily="34" charset="0"/>
              </a:rPr>
              <a:t>Engine/cabin warming</a:t>
            </a:r>
          </a:p>
          <a:p>
            <a:r>
              <a:rPr lang="en-US" dirty="0">
                <a:latin typeface="Arial" panose="020B0604020202020204" pitchFamily="34" charset="0"/>
                <a:cs typeface="Arial" panose="020B0604020202020204" pitchFamily="34" charset="0"/>
              </a:rPr>
              <a:t>All vehicle types (today’s vehicles warm up faster by being driven than by idling – see manufacturer guidance)</a:t>
            </a:r>
          </a:p>
          <a:p>
            <a:endParaRPr lang="en-US"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Waiting</a:t>
            </a:r>
          </a:p>
          <a:p>
            <a:r>
              <a:rPr lang="en-US" dirty="0">
                <a:latin typeface="Arial" panose="020B0604020202020204" pitchFamily="34" charset="0"/>
                <a:cs typeface="Arial" panose="020B0604020202020204" pitchFamily="34" charset="0"/>
              </a:rPr>
              <a:t>Taxis, delivery trucks, utility trucks, transit buses, shuttle buses, and personal vehicles</a:t>
            </a:r>
          </a:p>
          <a:p>
            <a:endParaRPr lang="en-US"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Vehicle as an office</a:t>
            </a:r>
          </a:p>
          <a:p>
            <a:r>
              <a:rPr lang="en-US" dirty="0">
                <a:latin typeface="Arial" panose="020B0604020202020204" pitchFamily="34" charset="0"/>
                <a:cs typeface="Arial" panose="020B0604020202020204" pitchFamily="34" charset="0"/>
              </a:rPr>
              <a:t>During lunch breaks, to complete paperwork, to make phone calls</a:t>
            </a:r>
          </a:p>
          <a:p>
            <a:endParaRPr lang="en-US" dirty="0">
              <a:latin typeface="Arial" panose="020B0604020202020204" pitchFamily="34" charset="0"/>
              <a:cs typeface="Arial" panose="020B0604020202020204" pitchFamily="34" charset="0"/>
            </a:endParaRPr>
          </a:p>
        </p:txBody>
      </p:sp>
      <p:pic>
        <p:nvPicPr>
          <p:cNvPr id="7" name="Picture 5">
            <a:extLst>
              <a:ext uri="{FF2B5EF4-FFF2-40B4-BE49-F238E27FC236}">
                <a16:creationId xmlns:a16="http://schemas.microsoft.com/office/drawing/2014/main" id="{A2EA3D1A-EB6A-4B6F-A733-892B8784CE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22652" y="3715630"/>
            <a:ext cx="3303335" cy="2232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D4EE7E5-02AF-4996-8783-E1725A90E3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2652" y="1349189"/>
            <a:ext cx="3303335" cy="2200909"/>
          </a:xfrm>
          <a:prstGeom prst="rect">
            <a:avLst/>
          </a:prstGeom>
          <a:ln w="3175">
            <a:solidFill>
              <a:schemeClr val="tx1"/>
            </a:solidFill>
          </a:ln>
        </p:spPr>
      </p:pic>
    </p:spTree>
    <p:extLst>
      <p:ext uri="{BB962C8B-B14F-4D97-AF65-F5344CB8AC3E}">
        <p14:creationId xmlns:p14="http://schemas.microsoft.com/office/powerpoint/2010/main" val="2001882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0D3068-3FCD-6A4F-9207-BE07CDAE3113}"/>
              </a:ext>
            </a:extLst>
          </p:cNvPr>
          <p:cNvSpPr>
            <a:spLocks noGrp="1"/>
          </p:cNvSpPr>
          <p:nvPr>
            <p:ph type="title"/>
          </p:nvPr>
        </p:nvSpPr>
        <p:spPr/>
        <p:txBody>
          <a:bodyPr/>
          <a:lstStyle/>
          <a:p>
            <a:r>
              <a:rPr lang="en-US" dirty="0"/>
              <a:t>Some Idling Can Be Harder to Avoid</a:t>
            </a:r>
          </a:p>
        </p:txBody>
      </p:sp>
      <p:sp>
        <p:nvSpPr>
          <p:cNvPr id="3" name="Slide Number Placeholder 2">
            <a:extLst>
              <a:ext uri="{FF2B5EF4-FFF2-40B4-BE49-F238E27FC236}">
                <a16:creationId xmlns:a16="http://schemas.microsoft.com/office/drawing/2014/main" id="{8DA2A0CB-05C3-9745-98FB-626208A3C28E}"/>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7</a:t>
            </a:fld>
            <a:endParaRPr lang="en-US" dirty="0"/>
          </a:p>
        </p:txBody>
      </p:sp>
      <p:sp>
        <p:nvSpPr>
          <p:cNvPr id="9" name="Content Placeholder 8">
            <a:extLst>
              <a:ext uri="{FF2B5EF4-FFF2-40B4-BE49-F238E27FC236}">
                <a16:creationId xmlns:a16="http://schemas.microsoft.com/office/drawing/2014/main" id="{F897368A-7D55-C147-990D-A28A7100D8A0}"/>
              </a:ext>
            </a:extLst>
          </p:cNvPr>
          <p:cNvSpPr>
            <a:spLocks noGrp="1"/>
          </p:cNvSpPr>
          <p:nvPr>
            <p:ph idx="1"/>
          </p:nvPr>
        </p:nvSpPr>
        <p:spPr>
          <a:xfrm>
            <a:off x="658344" y="1493131"/>
            <a:ext cx="7001630" cy="4232366"/>
          </a:xfrm>
        </p:spPr>
        <p:txBody>
          <a:bodyPr/>
          <a:lstStyle/>
          <a:p>
            <a:pPr marL="0" indent="0">
              <a:buNone/>
            </a:pPr>
            <a:r>
              <a:rPr lang="en-US" sz="2400" b="1" dirty="0">
                <a:latin typeface="Arial Narrow" panose="020B0606020202030204" pitchFamily="34" charset="0"/>
              </a:rPr>
              <a:t>Running emergency lights and other auxiliaries</a:t>
            </a:r>
          </a:p>
          <a:p>
            <a:r>
              <a:rPr lang="en-US" dirty="0"/>
              <a:t>Emergency vehicles, utility vehicles</a:t>
            </a:r>
          </a:p>
          <a:p>
            <a:pPr marL="0" indent="0">
              <a:buNone/>
            </a:pPr>
            <a:endParaRPr lang="en-US" dirty="0"/>
          </a:p>
          <a:p>
            <a:pPr marL="0" indent="0">
              <a:buNone/>
            </a:pPr>
            <a:r>
              <a:rPr lang="en-US" sz="2400" b="1" dirty="0">
                <a:latin typeface="Arial Narrow" panose="020B0606020202030204" pitchFamily="34" charset="0"/>
              </a:rPr>
              <a:t>Powering HVAC and/or temperature control for passengers or cargo</a:t>
            </a:r>
          </a:p>
          <a:p>
            <a:r>
              <a:rPr lang="en-US" dirty="0"/>
              <a:t>All vehicle types for operator and passenger comfort in extreme weather</a:t>
            </a:r>
          </a:p>
          <a:p>
            <a:endParaRPr lang="en-US" dirty="0"/>
          </a:p>
          <a:p>
            <a:pPr marL="0" indent="0">
              <a:buNone/>
            </a:pPr>
            <a:r>
              <a:rPr lang="en-US" sz="2400" b="1" dirty="0">
                <a:latin typeface="Arial Narrow" panose="020B0606020202030204" pitchFamily="34" charset="0"/>
              </a:rPr>
              <a:t>Performing non-propulsion work</a:t>
            </a:r>
          </a:p>
          <a:p>
            <a:r>
              <a:rPr lang="en-US" dirty="0"/>
              <a:t>Bucket trucks, sewer-line maintenance trucks, woodchippers</a:t>
            </a:r>
          </a:p>
          <a:p>
            <a:endParaRPr lang="en-US" dirty="0"/>
          </a:p>
        </p:txBody>
      </p:sp>
      <p:pic>
        <p:nvPicPr>
          <p:cNvPr id="11" name="Picture 9" descr="police lights shutterstock_108854660   CROPPED">
            <a:extLst>
              <a:ext uri="{FF2B5EF4-FFF2-40B4-BE49-F238E27FC236}">
                <a16:creationId xmlns:a16="http://schemas.microsoft.com/office/drawing/2014/main" id="{DD4ADDF6-9366-4265-B2CA-623E49DD81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36479" y="1216703"/>
            <a:ext cx="2511238" cy="24324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A2E0246-4792-4A7A-87FA-B946C32DE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4576" y="3846986"/>
            <a:ext cx="3353141" cy="2233192"/>
          </a:xfrm>
          <a:prstGeom prst="rect">
            <a:avLst/>
          </a:prstGeom>
          <a:ln w="3175">
            <a:solidFill>
              <a:schemeClr val="tx1"/>
            </a:solidFill>
          </a:ln>
        </p:spPr>
      </p:pic>
    </p:spTree>
    <p:extLst>
      <p:ext uri="{BB962C8B-B14F-4D97-AF65-F5344CB8AC3E}">
        <p14:creationId xmlns:p14="http://schemas.microsoft.com/office/powerpoint/2010/main" val="21072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Why Care About Idling?</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8</a:t>
            </a:fld>
            <a:endParaRPr lang="en-US" dirty="0"/>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372412" y="1350957"/>
            <a:ext cx="11459633" cy="365125"/>
          </a:xfrm>
        </p:spPr>
        <p:txBody>
          <a:bodyPr/>
          <a:lstStyle/>
          <a:p>
            <a:r>
              <a:rPr lang="en-US" sz="2600" b="1" dirty="0">
                <a:solidFill>
                  <a:srgbClr val="00A14A"/>
                </a:solidFill>
              </a:rPr>
              <a:t>While many individual episodes are small, the cumulative impacts of idling are large.</a:t>
            </a:r>
          </a:p>
        </p:txBody>
      </p:sp>
      <p:pic>
        <p:nvPicPr>
          <p:cNvPr id="7" name="Picture 6" descr="Chart, bubble chart&#10;&#10;Description automatically generated">
            <a:extLst>
              <a:ext uri="{FF2B5EF4-FFF2-40B4-BE49-F238E27FC236}">
                <a16:creationId xmlns:a16="http://schemas.microsoft.com/office/drawing/2014/main" id="{F436B98C-54D4-C54B-B511-734287FEE383}"/>
              </a:ext>
            </a:extLst>
          </p:cNvPr>
          <p:cNvPicPr/>
          <p:nvPr/>
        </p:nvPicPr>
        <p:blipFill>
          <a:blip r:embed="rId3" cstate="screen">
            <a:extLst>
              <a:ext uri="{28A0092B-C50C-407E-A947-70E740481C1C}">
                <a14:useLocalDpi xmlns:a14="http://schemas.microsoft.com/office/drawing/2010/main"/>
              </a:ext>
            </a:extLst>
          </a:blip>
          <a:stretch>
            <a:fillRect/>
          </a:stretch>
        </p:blipFill>
        <p:spPr>
          <a:xfrm>
            <a:off x="3359889" y="1871330"/>
            <a:ext cx="5224130" cy="4208661"/>
          </a:xfrm>
          <a:prstGeom prst="rect">
            <a:avLst/>
          </a:prstGeom>
        </p:spPr>
      </p:pic>
    </p:spTree>
    <p:extLst>
      <p:ext uri="{BB962C8B-B14F-4D97-AF65-F5344CB8AC3E}">
        <p14:creationId xmlns:p14="http://schemas.microsoft.com/office/powerpoint/2010/main" val="72365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2B858-8F47-114D-AC40-270F8AF8068C}"/>
              </a:ext>
            </a:extLst>
          </p:cNvPr>
          <p:cNvSpPr>
            <a:spLocks noGrp="1"/>
          </p:cNvSpPr>
          <p:nvPr>
            <p:ph type="title"/>
          </p:nvPr>
        </p:nvSpPr>
        <p:spPr/>
        <p:txBody>
          <a:bodyPr/>
          <a:lstStyle/>
          <a:p>
            <a:r>
              <a:rPr lang="en-US" dirty="0"/>
              <a:t>Why Care About Idling?</a:t>
            </a:r>
          </a:p>
        </p:txBody>
      </p:sp>
      <p:sp>
        <p:nvSpPr>
          <p:cNvPr id="12" name="Slide Number Placeholder 11">
            <a:extLst>
              <a:ext uri="{FF2B5EF4-FFF2-40B4-BE49-F238E27FC236}">
                <a16:creationId xmlns:a16="http://schemas.microsoft.com/office/drawing/2014/main" id="{1CDAAF19-2C31-8A41-8ECA-2465F591089B}"/>
              </a:ext>
            </a:extLst>
          </p:cNvPr>
          <p:cNvSpPr>
            <a:spLocks noGrp="1"/>
          </p:cNvSpPr>
          <p:nvPr>
            <p:ph type="sldNum" sz="quarter" idx="12"/>
          </p:nvPr>
        </p:nvSpPr>
        <p:spPr>
          <a:xfrm>
            <a:off x="9088845" y="6356354"/>
            <a:ext cx="2743200" cy="365125"/>
          </a:xfrm>
        </p:spPr>
        <p:txBody>
          <a:bodyPr/>
          <a:lstStyle/>
          <a:p>
            <a:fld id="{0A99B236-50BF-47B1-97C6-F765FFFF6A62}" type="slidenum">
              <a:rPr lang="en-US" smtClean="0"/>
              <a:pPr/>
              <a:t>9</a:t>
            </a:fld>
            <a:endParaRPr lang="en-US" dirty="0"/>
          </a:p>
        </p:txBody>
      </p:sp>
      <p:sp>
        <p:nvSpPr>
          <p:cNvPr id="5" name="Text Placeholder 4">
            <a:extLst>
              <a:ext uri="{FF2B5EF4-FFF2-40B4-BE49-F238E27FC236}">
                <a16:creationId xmlns:a16="http://schemas.microsoft.com/office/drawing/2014/main" id="{3BA6E79D-F863-E940-8155-1BB75086ED0A}"/>
              </a:ext>
            </a:extLst>
          </p:cNvPr>
          <p:cNvSpPr>
            <a:spLocks noGrp="1"/>
          </p:cNvSpPr>
          <p:nvPr>
            <p:ph type="body" sz="quarter" idx="13"/>
          </p:nvPr>
        </p:nvSpPr>
        <p:spPr>
          <a:xfrm>
            <a:off x="4526611" y="1575145"/>
            <a:ext cx="3138776" cy="996605"/>
          </a:xfrm>
        </p:spPr>
        <p:txBody>
          <a:bodyPr/>
          <a:lstStyle/>
          <a:p>
            <a:r>
              <a:rPr lang="en-US" sz="3200" b="1" dirty="0">
                <a:solidFill>
                  <a:srgbClr val="00A14A"/>
                </a:solidFill>
              </a:rPr>
              <a:t>Idling Is Expensive</a:t>
            </a:r>
          </a:p>
        </p:txBody>
      </p:sp>
      <p:pic>
        <p:nvPicPr>
          <p:cNvPr id="6" name="Picture 3">
            <a:extLst>
              <a:ext uri="{FF2B5EF4-FFF2-40B4-BE49-F238E27FC236}">
                <a16:creationId xmlns:a16="http://schemas.microsoft.com/office/drawing/2014/main" id="{5CF5A9CD-66AE-4320-B137-5D119DAD5D6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043795" y="2232550"/>
            <a:ext cx="4104407" cy="30783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673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7900</TotalTime>
  <Words>4750</Words>
  <Application>Microsoft Macintosh PowerPoint</Application>
  <PresentationFormat>Widescreen</PresentationFormat>
  <Paragraphs>466</Paragraphs>
  <Slides>36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Arial Narrow</vt:lpstr>
      <vt:lpstr>Calibri</vt:lpstr>
      <vt:lpstr>Calibri Light</vt:lpstr>
      <vt:lpstr>Office Theme</vt:lpstr>
      <vt:lpstr>Idle Reduction for Light- and  Medium-Duty Fleets</vt:lpstr>
      <vt:lpstr>Idle Reduction for Light- and Medium-Duty Fleets </vt:lpstr>
      <vt:lpstr>[Add a slide about your coalition/organization as appropriate]</vt:lpstr>
      <vt:lpstr>What is Idling?</vt:lpstr>
      <vt:lpstr>What Vehicles Idle?</vt:lpstr>
      <vt:lpstr>Most Idling Is Wasteful</vt:lpstr>
      <vt:lpstr>Some Idling Can Be Harder to Avoid</vt:lpstr>
      <vt:lpstr>Why Care About Idling?</vt:lpstr>
      <vt:lpstr>Why Care About Idling?</vt:lpstr>
      <vt:lpstr>Idling is Expensive</vt:lpstr>
      <vt:lpstr>Idling Is Expensive</vt:lpstr>
      <vt:lpstr>Why Care About Idling?</vt:lpstr>
      <vt:lpstr>Idling Pollutes</vt:lpstr>
      <vt:lpstr>Why Care About Idling?</vt:lpstr>
      <vt:lpstr>Idling Threatens Health</vt:lpstr>
      <vt:lpstr>Why Care About Idling?</vt:lpstr>
      <vt:lpstr>Laws and Fines</vt:lpstr>
      <vt:lpstr>Laws and Fines: (Fill in City/State Name)</vt:lpstr>
      <vt:lpstr>PowerPoint Presentation</vt:lpstr>
      <vt:lpstr>Step 1: Commit</vt:lpstr>
      <vt:lpstr>Step 2: Engage and Educate Your Drivers</vt:lpstr>
      <vt:lpstr>Step 3: Consider Technology</vt:lpstr>
      <vt:lpstr>Resources and Potential Funding Assistance</vt:lpstr>
      <vt:lpstr>IdleBox: A Clean Cities’ Resource</vt:lpstr>
      <vt:lpstr>PowerPoint Presentation</vt:lpstr>
      <vt:lpstr>PowerPoint Presentation</vt:lpstr>
      <vt:lpstr>Engine Idle Management Systems</vt:lpstr>
      <vt:lpstr>Heaters</vt:lpstr>
      <vt:lpstr>Cooling</vt:lpstr>
      <vt:lpstr>Auxiliary Power Systems</vt:lpstr>
      <vt:lpstr>Other Solutions</vt:lpstr>
      <vt:lpstr>Idle Reduction Equipment Reference</vt:lpstr>
      <vt:lpstr>Idle Reduction Savings Calculator</vt:lpstr>
      <vt:lpstr>Idle Reduction Savings Calculator, cont.</vt:lpstr>
      <vt:lpstr>IdleBase: A Database of Idling Regulations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Idle Reduction for Light- and Medium-Duty Fleets</dc:title>
  <dc:subject>Use this template presentation to educate people about idle reduction technologies and strategies for light- and medium-duty vehicle fleets.</dc:subject>
  <dc:creator/>
  <cp:keywords/>
  <dc:description/>
  <cp:lastModifiedBy>Rahill, Matt</cp:lastModifiedBy>
  <cp:revision>258</cp:revision>
  <cp:lastPrinted>2021-02-11T00:01:37Z</cp:lastPrinted>
  <dcterms:created xsi:type="dcterms:W3CDTF">2019-06-14T15:24:25Z</dcterms:created>
  <dcterms:modified xsi:type="dcterms:W3CDTF">2021-05-21T02:33:37Z</dcterms:modified>
  <cp:category/>
</cp:coreProperties>
</file>